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9" r:id="rId2"/>
    <p:sldId id="347" r:id="rId3"/>
    <p:sldId id="348" r:id="rId4"/>
    <p:sldId id="262" r:id="rId5"/>
    <p:sldId id="311" r:id="rId6"/>
    <p:sldId id="343" r:id="rId7"/>
    <p:sldId id="335" r:id="rId8"/>
    <p:sldId id="336" r:id="rId9"/>
    <p:sldId id="337" r:id="rId10"/>
    <p:sldId id="323" r:id="rId11"/>
    <p:sldId id="344" r:id="rId12"/>
    <p:sldId id="338" r:id="rId13"/>
    <p:sldId id="339" r:id="rId14"/>
    <p:sldId id="340" r:id="rId15"/>
    <p:sldId id="333" r:id="rId16"/>
    <p:sldId id="334" r:id="rId17"/>
    <p:sldId id="330" r:id="rId18"/>
    <p:sldId id="331" r:id="rId19"/>
    <p:sldId id="346" r:id="rId20"/>
    <p:sldId id="322"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7" autoAdjust="0"/>
    <p:restoredTop sz="91408" autoAdjust="0"/>
  </p:normalViewPr>
  <p:slideViewPr>
    <p:cSldViewPr>
      <p:cViewPr varScale="1">
        <p:scale>
          <a:sx n="63" d="100"/>
          <a:sy n="63" d="100"/>
        </p:scale>
        <p:origin x="1476" y="48"/>
      </p:cViewPr>
      <p:guideLst>
        <p:guide orient="horz" pos="2160"/>
        <p:guide pos="2880"/>
      </p:guideLst>
    </p:cSldViewPr>
  </p:slideViewPr>
  <p:notesTextViewPr>
    <p:cViewPr>
      <p:scale>
        <a:sx n="1" d="1"/>
        <a:sy n="1" d="1"/>
      </p:scale>
      <p:origin x="0" y="0"/>
    </p:cViewPr>
  </p:notesTextViewPr>
  <p:sorterViewPr>
    <p:cViewPr>
      <p:scale>
        <a:sx n="100" d="100"/>
        <a:sy n="100" d="100"/>
      </p:scale>
      <p:origin x="0" y="59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EC190-B99D-40FE-8D32-B93E62FE7EFB}" type="datetimeFigureOut">
              <a:rPr lang="tr-TR" smtClean="0"/>
              <a:t>1.01.2023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F1F33-23EC-41F7-8A9D-6412EEF00723}" type="slidenum">
              <a:rPr lang="tr-TR" smtClean="0"/>
              <a:t>‹#›</a:t>
            </a:fld>
            <a:endParaRPr lang="tr-TR"/>
          </a:p>
        </p:txBody>
      </p:sp>
    </p:spTree>
    <p:extLst>
      <p:ext uri="{BB962C8B-B14F-4D97-AF65-F5344CB8AC3E}">
        <p14:creationId xmlns:p14="http://schemas.microsoft.com/office/powerpoint/2010/main" val="21672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D38F1F33-23EC-41F7-8A9D-6412EEF00723}" type="slidenum">
              <a:rPr lang="tr-TR" smtClean="0"/>
              <a:t>1</a:t>
            </a:fld>
            <a:endParaRPr lang="tr-TR"/>
          </a:p>
        </p:txBody>
      </p:sp>
    </p:spTree>
    <p:extLst>
      <p:ext uri="{BB962C8B-B14F-4D97-AF65-F5344CB8AC3E}">
        <p14:creationId xmlns:p14="http://schemas.microsoft.com/office/powerpoint/2010/main" val="422819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D38F1F33-23EC-41F7-8A9D-6412EEF00723}" type="slidenum">
              <a:rPr lang="tr-TR" smtClean="0"/>
              <a:t>3</a:t>
            </a:fld>
            <a:endParaRPr lang="tr-TR"/>
          </a:p>
        </p:txBody>
      </p:sp>
    </p:spTree>
    <p:extLst>
      <p:ext uri="{BB962C8B-B14F-4D97-AF65-F5344CB8AC3E}">
        <p14:creationId xmlns:p14="http://schemas.microsoft.com/office/powerpoint/2010/main" val="385606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F1F33-23EC-41F7-8A9D-6412EEF00723}" type="slidenum">
              <a:rPr lang="tr-TR" smtClean="0"/>
              <a:t>20</a:t>
            </a:fld>
            <a:endParaRPr lang="tr-TR"/>
          </a:p>
        </p:txBody>
      </p:sp>
    </p:spTree>
    <p:extLst>
      <p:ext uri="{BB962C8B-B14F-4D97-AF65-F5344CB8AC3E}">
        <p14:creationId xmlns:p14="http://schemas.microsoft.com/office/powerpoint/2010/main" val="118374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4AA5BF93-54F5-44B2-8460-C049DC9F7E35}" type="datetime1">
              <a:rPr lang="tr-TR" smtClean="0"/>
              <a:t>1.01.2023</a:t>
            </a:fld>
            <a:endParaRPr lang="tr-TR"/>
          </a:p>
        </p:txBody>
      </p:sp>
      <p:sp>
        <p:nvSpPr>
          <p:cNvPr id="5" name="Footer Placeholder 4"/>
          <p:cNvSpPr>
            <a:spLocks noGrp="1"/>
          </p:cNvSpPr>
          <p:nvPr>
            <p:ph type="ftr" sz="quarter" idx="11"/>
          </p:nvPr>
        </p:nvSpPr>
        <p:spPr/>
        <p:txBody>
          <a:bodyPr/>
          <a:lstStyle/>
          <a:p>
            <a:r>
              <a:rPr lang="tr-TR"/>
              <a:t>CONFIDENTIAL</a:t>
            </a:r>
          </a:p>
        </p:txBody>
      </p:sp>
      <p:sp>
        <p:nvSpPr>
          <p:cNvPr id="6" name="Slide Number Placeholder 5"/>
          <p:cNvSpPr>
            <a:spLocks noGrp="1"/>
          </p:cNvSpPr>
          <p:nvPr>
            <p:ph type="sldNum" sz="quarter" idx="12"/>
          </p:nvPr>
        </p:nvSpPr>
        <p:spPr/>
        <p:txBody>
          <a:bodyPr/>
          <a:lstStyle/>
          <a:p>
            <a:fld id="{3CC26D02-7E54-4596-B035-2A62D6F30881}" type="slidenum">
              <a:rPr lang="tr-TR" smtClean="0"/>
              <a:t>‹#›</a:t>
            </a:fld>
            <a:endParaRPr lang="tr-TR"/>
          </a:p>
        </p:txBody>
      </p:sp>
    </p:spTree>
    <p:extLst>
      <p:ext uri="{BB962C8B-B14F-4D97-AF65-F5344CB8AC3E}">
        <p14:creationId xmlns:p14="http://schemas.microsoft.com/office/powerpoint/2010/main" val="315136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AAC4739-318D-4B46-BE73-E270924B8490}" type="datetime1">
              <a:rPr lang="tr-TR" smtClean="0"/>
              <a:t>1.01.2023</a:t>
            </a:fld>
            <a:endParaRPr lang="tr-TR"/>
          </a:p>
        </p:txBody>
      </p:sp>
      <p:sp>
        <p:nvSpPr>
          <p:cNvPr id="5" name="Footer Placeholder 4"/>
          <p:cNvSpPr>
            <a:spLocks noGrp="1"/>
          </p:cNvSpPr>
          <p:nvPr>
            <p:ph type="ftr" sz="quarter" idx="11"/>
          </p:nvPr>
        </p:nvSpPr>
        <p:spPr/>
        <p:txBody>
          <a:bodyPr/>
          <a:lstStyle/>
          <a:p>
            <a:r>
              <a:rPr lang="tr-TR"/>
              <a:t>CONFIDENTIAL</a:t>
            </a:r>
          </a:p>
        </p:txBody>
      </p:sp>
      <p:sp>
        <p:nvSpPr>
          <p:cNvPr id="6" name="Slide Number Placeholder 5"/>
          <p:cNvSpPr>
            <a:spLocks noGrp="1"/>
          </p:cNvSpPr>
          <p:nvPr>
            <p:ph type="sldNum" sz="quarter" idx="12"/>
          </p:nvPr>
        </p:nvSpPr>
        <p:spPr/>
        <p:txBody>
          <a:bodyPr/>
          <a:lstStyle/>
          <a:p>
            <a:fld id="{3CC26D02-7E54-4596-B035-2A62D6F30881}" type="slidenum">
              <a:rPr lang="tr-TR" smtClean="0"/>
              <a:t>‹#›</a:t>
            </a:fld>
            <a:endParaRPr lang="tr-TR"/>
          </a:p>
        </p:txBody>
      </p:sp>
    </p:spTree>
    <p:extLst>
      <p:ext uri="{BB962C8B-B14F-4D97-AF65-F5344CB8AC3E}">
        <p14:creationId xmlns:p14="http://schemas.microsoft.com/office/powerpoint/2010/main" val="332549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C720E981-5162-4CC0-A5D1-E99DA01D620A}" type="datetime1">
              <a:rPr lang="tr-TR" smtClean="0"/>
              <a:t>1.01.2023</a:t>
            </a:fld>
            <a:endParaRPr lang="tr-TR"/>
          </a:p>
        </p:txBody>
      </p:sp>
      <p:sp>
        <p:nvSpPr>
          <p:cNvPr id="5" name="Footer Placeholder 4"/>
          <p:cNvSpPr>
            <a:spLocks noGrp="1"/>
          </p:cNvSpPr>
          <p:nvPr>
            <p:ph type="ftr" sz="quarter" idx="11"/>
          </p:nvPr>
        </p:nvSpPr>
        <p:spPr/>
        <p:txBody>
          <a:bodyPr/>
          <a:lstStyle/>
          <a:p>
            <a:r>
              <a:rPr lang="tr-TR"/>
              <a:t>CONFIDENTIAL</a:t>
            </a:r>
          </a:p>
        </p:txBody>
      </p:sp>
      <p:sp>
        <p:nvSpPr>
          <p:cNvPr id="6" name="Slide Number Placeholder 5"/>
          <p:cNvSpPr>
            <a:spLocks noGrp="1"/>
          </p:cNvSpPr>
          <p:nvPr>
            <p:ph type="sldNum" sz="quarter" idx="12"/>
          </p:nvPr>
        </p:nvSpPr>
        <p:spPr/>
        <p:txBody>
          <a:bodyPr/>
          <a:lstStyle/>
          <a:p>
            <a:fld id="{3CC26D02-7E54-4596-B035-2A62D6F30881}" type="slidenum">
              <a:rPr lang="tr-TR" smtClean="0"/>
              <a:t>‹#›</a:t>
            </a:fld>
            <a:endParaRPr lang="tr-TR"/>
          </a:p>
        </p:txBody>
      </p:sp>
    </p:spTree>
    <p:extLst>
      <p:ext uri="{BB962C8B-B14F-4D97-AF65-F5344CB8AC3E}">
        <p14:creationId xmlns:p14="http://schemas.microsoft.com/office/powerpoint/2010/main" val="49489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486EBFF-546F-46AD-8356-EB0005D12FD6}" type="datetime1">
              <a:rPr lang="tr-TR" smtClean="0"/>
              <a:t>1.01.2023</a:t>
            </a:fld>
            <a:endParaRPr lang="tr-TR"/>
          </a:p>
        </p:txBody>
      </p:sp>
      <p:sp>
        <p:nvSpPr>
          <p:cNvPr id="5" name="Footer Placeholder 4"/>
          <p:cNvSpPr>
            <a:spLocks noGrp="1"/>
          </p:cNvSpPr>
          <p:nvPr>
            <p:ph type="ftr" sz="quarter" idx="11"/>
          </p:nvPr>
        </p:nvSpPr>
        <p:spPr/>
        <p:txBody>
          <a:bodyPr/>
          <a:lstStyle/>
          <a:p>
            <a:r>
              <a:rPr lang="tr-TR"/>
              <a:t>CONFIDENTIAL</a:t>
            </a:r>
          </a:p>
        </p:txBody>
      </p:sp>
      <p:sp>
        <p:nvSpPr>
          <p:cNvPr id="6" name="Slide Number Placeholder 5"/>
          <p:cNvSpPr>
            <a:spLocks noGrp="1"/>
          </p:cNvSpPr>
          <p:nvPr>
            <p:ph type="sldNum" sz="quarter" idx="12"/>
          </p:nvPr>
        </p:nvSpPr>
        <p:spPr/>
        <p:txBody>
          <a:bodyPr/>
          <a:lstStyle/>
          <a:p>
            <a:fld id="{3CC26D02-7E54-4596-B035-2A62D6F30881}" type="slidenum">
              <a:rPr lang="tr-TR" smtClean="0"/>
              <a:t>‹#›</a:t>
            </a:fld>
            <a:endParaRPr lang="tr-TR"/>
          </a:p>
        </p:txBody>
      </p:sp>
    </p:spTree>
    <p:extLst>
      <p:ext uri="{BB962C8B-B14F-4D97-AF65-F5344CB8AC3E}">
        <p14:creationId xmlns:p14="http://schemas.microsoft.com/office/powerpoint/2010/main" val="298609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B4203-79A1-4D57-9FEC-37BCD47E89D2}" type="datetime1">
              <a:rPr lang="tr-TR" smtClean="0"/>
              <a:t>1.01.2023</a:t>
            </a:fld>
            <a:endParaRPr lang="tr-TR"/>
          </a:p>
        </p:txBody>
      </p:sp>
      <p:sp>
        <p:nvSpPr>
          <p:cNvPr id="5" name="Footer Placeholder 4"/>
          <p:cNvSpPr>
            <a:spLocks noGrp="1"/>
          </p:cNvSpPr>
          <p:nvPr>
            <p:ph type="ftr" sz="quarter" idx="11"/>
          </p:nvPr>
        </p:nvSpPr>
        <p:spPr/>
        <p:txBody>
          <a:bodyPr/>
          <a:lstStyle/>
          <a:p>
            <a:r>
              <a:rPr lang="tr-TR"/>
              <a:t>CONFIDENTIAL</a:t>
            </a:r>
          </a:p>
        </p:txBody>
      </p:sp>
      <p:sp>
        <p:nvSpPr>
          <p:cNvPr id="6" name="Slide Number Placeholder 5"/>
          <p:cNvSpPr>
            <a:spLocks noGrp="1"/>
          </p:cNvSpPr>
          <p:nvPr>
            <p:ph type="sldNum" sz="quarter" idx="12"/>
          </p:nvPr>
        </p:nvSpPr>
        <p:spPr/>
        <p:txBody>
          <a:bodyPr/>
          <a:lstStyle/>
          <a:p>
            <a:fld id="{3CC26D02-7E54-4596-B035-2A62D6F30881}" type="slidenum">
              <a:rPr lang="tr-TR" smtClean="0"/>
              <a:t>‹#›</a:t>
            </a:fld>
            <a:endParaRPr lang="tr-TR"/>
          </a:p>
        </p:txBody>
      </p:sp>
    </p:spTree>
    <p:extLst>
      <p:ext uri="{BB962C8B-B14F-4D97-AF65-F5344CB8AC3E}">
        <p14:creationId xmlns:p14="http://schemas.microsoft.com/office/powerpoint/2010/main" val="394645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997B3EA9-CA7E-4860-A461-AD982B477C86}" type="datetime1">
              <a:rPr lang="tr-TR" smtClean="0"/>
              <a:t>1.01.2023</a:t>
            </a:fld>
            <a:endParaRPr lang="tr-TR"/>
          </a:p>
        </p:txBody>
      </p:sp>
      <p:sp>
        <p:nvSpPr>
          <p:cNvPr id="6" name="Footer Placeholder 5"/>
          <p:cNvSpPr>
            <a:spLocks noGrp="1"/>
          </p:cNvSpPr>
          <p:nvPr>
            <p:ph type="ftr" sz="quarter" idx="11"/>
          </p:nvPr>
        </p:nvSpPr>
        <p:spPr/>
        <p:txBody>
          <a:bodyPr/>
          <a:lstStyle/>
          <a:p>
            <a:r>
              <a:rPr lang="tr-TR"/>
              <a:t>CONFIDENTIAL</a:t>
            </a:r>
          </a:p>
        </p:txBody>
      </p:sp>
      <p:sp>
        <p:nvSpPr>
          <p:cNvPr id="7" name="Slide Number Placeholder 6"/>
          <p:cNvSpPr>
            <a:spLocks noGrp="1"/>
          </p:cNvSpPr>
          <p:nvPr>
            <p:ph type="sldNum" sz="quarter" idx="12"/>
          </p:nvPr>
        </p:nvSpPr>
        <p:spPr/>
        <p:txBody>
          <a:bodyPr/>
          <a:lstStyle/>
          <a:p>
            <a:fld id="{3CC26D02-7E54-4596-B035-2A62D6F30881}" type="slidenum">
              <a:rPr lang="tr-TR" smtClean="0"/>
              <a:t>‹#›</a:t>
            </a:fld>
            <a:endParaRPr lang="tr-TR"/>
          </a:p>
        </p:txBody>
      </p:sp>
    </p:spTree>
    <p:extLst>
      <p:ext uri="{BB962C8B-B14F-4D97-AF65-F5344CB8AC3E}">
        <p14:creationId xmlns:p14="http://schemas.microsoft.com/office/powerpoint/2010/main" val="254523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EC45F050-7ED7-481B-95C0-950E2347D559}" type="datetime1">
              <a:rPr lang="tr-TR" smtClean="0"/>
              <a:t>1.01.2023</a:t>
            </a:fld>
            <a:endParaRPr lang="tr-TR"/>
          </a:p>
        </p:txBody>
      </p:sp>
      <p:sp>
        <p:nvSpPr>
          <p:cNvPr id="8" name="Footer Placeholder 7"/>
          <p:cNvSpPr>
            <a:spLocks noGrp="1"/>
          </p:cNvSpPr>
          <p:nvPr>
            <p:ph type="ftr" sz="quarter" idx="11"/>
          </p:nvPr>
        </p:nvSpPr>
        <p:spPr/>
        <p:txBody>
          <a:bodyPr/>
          <a:lstStyle/>
          <a:p>
            <a:r>
              <a:rPr lang="tr-TR"/>
              <a:t>CONFIDENTIAL</a:t>
            </a:r>
          </a:p>
        </p:txBody>
      </p:sp>
      <p:sp>
        <p:nvSpPr>
          <p:cNvPr id="9" name="Slide Number Placeholder 8"/>
          <p:cNvSpPr>
            <a:spLocks noGrp="1"/>
          </p:cNvSpPr>
          <p:nvPr>
            <p:ph type="sldNum" sz="quarter" idx="12"/>
          </p:nvPr>
        </p:nvSpPr>
        <p:spPr/>
        <p:txBody>
          <a:bodyPr/>
          <a:lstStyle/>
          <a:p>
            <a:fld id="{3CC26D02-7E54-4596-B035-2A62D6F30881}" type="slidenum">
              <a:rPr lang="tr-TR" smtClean="0"/>
              <a:t>‹#›</a:t>
            </a:fld>
            <a:endParaRPr lang="tr-TR"/>
          </a:p>
        </p:txBody>
      </p:sp>
    </p:spTree>
    <p:extLst>
      <p:ext uri="{BB962C8B-B14F-4D97-AF65-F5344CB8AC3E}">
        <p14:creationId xmlns:p14="http://schemas.microsoft.com/office/powerpoint/2010/main" val="276577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CBC5832-BC1B-4252-ACEF-E165148C4A16}" type="datetime1">
              <a:rPr lang="tr-TR" smtClean="0"/>
              <a:t>1.01.2023</a:t>
            </a:fld>
            <a:endParaRPr lang="tr-TR"/>
          </a:p>
        </p:txBody>
      </p:sp>
      <p:sp>
        <p:nvSpPr>
          <p:cNvPr id="4" name="Footer Placeholder 3"/>
          <p:cNvSpPr>
            <a:spLocks noGrp="1"/>
          </p:cNvSpPr>
          <p:nvPr>
            <p:ph type="ftr" sz="quarter" idx="11"/>
          </p:nvPr>
        </p:nvSpPr>
        <p:spPr/>
        <p:txBody>
          <a:bodyPr/>
          <a:lstStyle/>
          <a:p>
            <a:r>
              <a:rPr lang="tr-TR"/>
              <a:t>CONFIDENTIAL</a:t>
            </a:r>
          </a:p>
        </p:txBody>
      </p:sp>
      <p:sp>
        <p:nvSpPr>
          <p:cNvPr id="5" name="Slide Number Placeholder 4"/>
          <p:cNvSpPr>
            <a:spLocks noGrp="1"/>
          </p:cNvSpPr>
          <p:nvPr>
            <p:ph type="sldNum" sz="quarter" idx="12"/>
          </p:nvPr>
        </p:nvSpPr>
        <p:spPr/>
        <p:txBody>
          <a:bodyPr/>
          <a:lstStyle/>
          <a:p>
            <a:fld id="{3CC26D02-7E54-4596-B035-2A62D6F30881}" type="slidenum">
              <a:rPr lang="tr-TR" smtClean="0"/>
              <a:t>‹#›</a:t>
            </a:fld>
            <a:endParaRPr lang="tr-TR"/>
          </a:p>
        </p:txBody>
      </p:sp>
    </p:spTree>
    <p:extLst>
      <p:ext uri="{BB962C8B-B14F-4D97-AF65-F5344CB8AC3E}">
        <p14:creationId xmlns:p14="http://schemas.microsoft.com/office/powerpoint/2010/main" val="29383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A3C5C-1FC3-40CA-A80F-E1DF670C36CF}" type="datetime1">
              <a:rPr lang="tr-TR" smtClean="0"/>
              <a:t>1.01.2023</a:t>
            </a:fld>
            <a:endParaRPr lang="tr-TR"/>
          </a:p>
        </p:txBody>
      </p:sp>
      <p:sp>
        <p:nvSpPr>
          <p:cNvPr id="3" name="Footer Placeholder 2"/>
          <p:cNvSpPr>
            <a:spLocks noGrp="1"/>
          </p:cNvSpPr>
          <p:nvPr>
            <p:ph type="ftr" sz="quarter" idx="11"/>
          </p:nvPr>
        </p:nvSpPr>
        <p:spPr/>
        <p:txBody>
          <a:bodyPr/>
          <a:lstStyle/>
          <a:p>
            <a:r>
              <a:rPr lang="tr-TR"/>
              <a:t>CONFIDENTIAL</a:t>
            </a:r>
          </a:p>
        </p:txBody>
      </p:sp>
      <p:sp>
        <p:nvSpPr>
          <p:cNvPr id="4" name="Slide Number Placeholder 3"/>
          <p:cNvSpPr>
            <a:spLocks noGrp="1"/>
          </p:cNvSpPr>
          <p:nvPr>
            <p:ph type="sldNum" sz="quarter" idx="12"/>
          </p:nvPr>
        </p:nvSpPr>
        <p:spPr/>
        <p:txBody>
          <a:bodyPr/>
          <a:lstStyle/>
          <a:p>
            <a:fld id="{3CC26D02-7E54-4596-B035-2A62D6F30881}" type="slidenum">
              <a:rPr lang="tr-TR" smtClean="0"/>
              <a:t>‹#›</a:t>
            </a:fld>
            <a:endParaRPr lang="tr-TR"/>
          </a:p>
        </p:txBody>
      </p:sp>
    </p:spTree>
    <p:extLst>
      <p:ext uri="{BB962C8B-B14F-4D97-AF65-F5344CB8AC3E}">
        <p14:creationId xmlns:p14="http://schemas.microsoft.com/office/powerpoint/2010/main" val="324809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4B36CD-3010-4ABA-8698-1B464DFB57A6}" type="datetime1">
              <a:rPr lang="tr-TR" smtClean="0"/>
              <a:t>1.01.2023</a:t>
            </a:fld>
            <a:endParaRPr lang="tr-TR"/>
          </a:p>
        </p:txBody>
      </p:sp>
      <p:sp>
        <p:nvSpPr>
          <p:cNvPr id="6" name="Footer Placeholder 5"/>
          <p:cNvSpPr>
            <a:spLocks noGrp="1"/>
          </p:cNvSpPr>
          <p:nvPr>
            <p:ph type="ftr" sz="quarter" idx="11"/>
          </p:nvPr>
        </p:nvSpPr>
        <p:spPr/>
        <p:txBody>
          <a:bodyPr/>
          <a:lstStyle/>
          <a:p>
            <a:r>
              <a:rPr lang="tr-TR"/>
              <a:t>CONFIDENTIAL</a:t>
            </a:r>
          </a:p>
        </p:txBody>
      </p:sp>
      <p:sp>
        <p:nvSpPr>
          <p:cNvPr id="7" name="Slide Number Placeholder 6"/>
          <p:cNvSpPr>
            <a:spLocks noGrp="1"/>
          </p:cNvSpPr>
          <p:nvPr>
            <p:ph type="sldNum" sz="quarter" idx="12"/>
          </p:nvPr>
        </p:nvSpPr>
        <p:spPr/>
        <p:txBody>
          <a:bodyPr/>
          <a:lstStyle/>
          <a:p>
            <a:fld id="{3CC26D02-7E54-4596-B035-2A62D6F30881}" type="slidenum">
              <a:rPr lang="tr-TR" smtClean="0"/>
              <a:t>‹#›</a:t>
            </a:fld>
            <a:endParaRPr lang="tr-TR"/>
          </a:p>
        </p:txBody>
      </p:sp>
    </p:spTree>
    <p:extLst>
      <p:ext uri="{BB962C8B-B14F-4D97-AF65-F5344CB8AC3E}">
        <p14:creationId xmlns:p14="http://schemas.microsoft.com/office/powerpoint/2010/main" val="210154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7E82D-CFB9-4D49-99EC-6C7E935ED59C}" type="datetime1">
              <a:rPr lang="tr-TR" smtClean="0"/>
              <a:t>1.01.2023</a:t>
            </a:fld>
            <a:endParaRPr lang="tr-TR"/>
          </a:p>
        </p:txBody>
      </p:sp>
      <p:sp>
        <p:nvSpPr>
          <p:cNvPr id="6" name="Footer Placeholder 5"/>
          <p:cNvSpPr>
            <a:spLocks noGrp="1"/>
          </p:cNvSpPr>
          <p:nvPr>
            <p:ph type="ftr" sz="quarter" idx="11"/>
          </p:nvPr>
        </p:nvSpPr>
        <p:spPr/>
        <p:txBody>
          <a:bodyPr/>
          <a:lstStyle/>
          <a:p>
            <a:r>
              <a:rPr lang="tr-TR"/>
              <a:t>CONFIDENTIAL</a:t>
            </a:r>
          </a:p>
        </p:txBody>
      </p:sp>
      <p:sp>
        <p:nvSpPr>
          <p:cNvPr id="7" name="Slide Number Placeholder 6"/>
          <p:cNvSpPr>
            <a:spLocks noGrp="1"/>
          </p:cNvSpPr>
          <p:nvPr>
            <p:ph type="sldNum" sz="quarter" idx="12"/>
          </p:nvPr>
        </p:nvSpPr>
        <p:spPr/>
        <p:txBody>
          <a:bodyPr/>
          <a:lstStyle/>
          <a:p>
            <a:fld id="{3CC26D02-7E54-4596-B035-2A62D6F30881}" type="slidenum">
              <a:rPr lang="tr-TR" smtClean="0"/>
              <a:t>‹#›</a:t>
            </a:fld>
            <a:endParaRPr lang="tr-TR"/>
          </a:p>
        </p:txBody>
      </p:sp>
    </p:spTree>
    <p:extLst>
      <p:ext uri="{BB962C8B-B14F-4D97-AF65-F5344CB8AC3E}">
        <p14:creationId xmlns:p14="http://schemas.microsoft.com/office/powerpoint/2010/main" val="28266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F6094-DAA2-4643-8E58-55C6C0DDB160}" type="datetime1">
              <a:rPr lang="tr-TR" smtClean="0"/>
              <a:t>1.01.2023</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26D02-7E54-4596-B035-2A62D6F30881}" type="slidenum">
              <a:rPr lang="tr-TR" smtClean="0"/>
              <a:t>‹#›</a:t>
            </a:fld>
            <a:endParaRPr lang="tr-TR"/>
          </a:p>
        </p:txBody>
      </p:sp>
    </p:spTree>
    <p:extLst>
      <p:ext uri="{BB962C8B-B14F-4D97-AF65-F5344CB8AC3E}">
        <p14:creationId xmlns:p14="http://schemas.microsoft.com/office/powerpoint/2010/main" val="1039540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C2E90B2-2537-0F9E-1682-2F817BBD3CF1}"/>
              </a:ext>
            </a:extLst>
          </p:cNvPr>
          <p:cNvSpPr>
            <a:spLocks noGrp="1"/>
          </p:cNvSpPr>
          <p:nvPr>
            <p:ph type="ctrTitle"/>
          </p:nvPr>
        </p:nvSpPr>
        <p:spPr>
          <a:xfrm>
            <a:off x="482070" y="4386984"/>
            <a:ext cx="8179506" cy="1115415"/>
          </a:xfrm>
        </p:spPr>
        <p:txBody>
          <a:bodyPr>
            <a:normAutofit/>
          </a:bodyPr>
          <a:lstStyle/>
          <a:p>
            <a:r>
              <a:rPr lang="tr-TR" altLang="en-US" b="1">
                <a:solidFill>
                  <a:schemeClr val="tx2"/>
                </a:solidFill>
                <a:latin typeface="Baskerville" panose="02020502070401020303" pitchFamily="18" charset="0"/>
                <a:ea typeface="Baskerville" panose="02020502070401020303" pitchFamily="18" charset="0"/>
              </a:rPr>
              <a:t>Halka Arz Sunum</a:t>
            </a:r>
            <a:endParaRPr lang="tr-TR" b="1" dirty="0">
              <a:solidFill>
                <a:schemeClr val="tx2"/>
              </a:solidFill>
              <a:latin typeface="Baskerville" panose="02020502070401020303" pitchFamily="18" charset="0"/>
              <a:ea typeface="Baskerville" panose="02020502070401020303" pitchFamily="18" charset="0"/>
            </a:endParaRPr>
          </a:p>
        </p:txBody>
      </p:sp>
      <p:pic>
        <p:nvPicPr>
          <p:cNvPr id="9" name="Resim 8"/>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l="54356" t="-703" r="394" b="704"/>
          <a:stretch/>
        </p:blipFill>
        <p:spPr>
          <a:xfrm>
            <a:off x="3148788" y="320511"/>
            <a:ext cx="2846070" cy="3930978"/>
          </a:xfrm>
          <a:prstGeom prst="rect">
            <a:avLst/>
          </a:prstGeom>
        </p:spPr>
      </p:pic>
      <p:pic>
        <p:nvPicPr>
          <p:cNvPr id="5" name="Picture 4">
            <a:extLst>
              <a:ext uri="{FF2B5EF4-FFF2-40B4-BE49-F238E27FC236}">
                <a16:creationId xmlns:a16="http://schemas.microsoft.com/office/drawing/2014/main" id="{3BAA0A67-D205-DBE4-AA11-B5D8F95AF7CA}"/>
              </a:ext>
            </a:extLst>
          </p:cNvPr>
          <p:cNvPicPr>
            <a:picLocks noChangeAspect="1"/>
          </p:cNvPicPr>
          <p:nvPr/>
        </p:nvPicPr>
        <p:blipFill rotWithShape="1">
          <a:blip r:embed="rId4">
            <a:alphaModFix amt="50000"/>
          </a:blip>
          <a:srcRect l="35639" t="10422" r="15719" b="-2"/>
          <a:stretch/>
        </p:blipFill>
        <p:spPr>
          <a:xfrm>
            <a:off x="241221" y="320510"/>
            <a:ext cx="2846070" cy="3930978"/>
          </a:xfrm>
          <a:prstGeom prst="rect">
            <a:avLst/>
          </a:prstGeom>
        </p:spPr>
      </p:pic>
      <p:cxnSp>
        <p:nvCxnSpPr>
          <p:cNvPr id="81" name="Straight Connector 80">
            <a:extLst>
              <a:ext uri="{FF2B5EF4-FFF2-40B4-BE49-F238E27FC236}">
                <a16:creationId xmlns:a16="http://schemas.microsoft.com/office/drawing/2014/main" id="{60188E89-AF78-40F6-B787-E9BD9C6256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5778706"/>
            <a:ext cx="6858000" cy="0"/>
          </a:xfrm>
          <a:prstGeom prst="line">
            <a:avLst/>
          </a:prstGeom>
          <a:ln w="19050">
            <a:solidFill>
              <a:srgbClr val="8CC5DA"/>
            </a:solidFill>
          </a:ln>
        </p:spPr>
        <p:style>
          <a:lnRef idx="1">
            <a:schemeClr val="accent1"/>
          </a:lnRef>
          <a:fillRef idx="0">
            <a:schemeClr val="accent1"/>
          </a:fillRef>
          <a:effectRef idx="0">
            <a:schemeClr val="accent1"/>
          </a:effectRef>
          <a:fontRef idx="minor">
            <a:schemeClr val="tx1"/>
          </a:fontRef>
        </p:style>
      </p:cxnSp>
      <p:pic>
        <p:nvPicPr>
          <p:cNvPr id="6" name="Resim 5"/>
          <p:cNvPicPr>
            <a:picLocks noChangeAspect="1"/>
          </p:cNvPicPr>
          <p:nvPr/>
        </p:nvPicPr>
        <p:blipFill rotWithShape="1">
          <a:blip r:embed="rId5" cstate="print">
            <a:alphaModFix amt="50000"/>
            <a:extLst>
              <a:ext uri="{28A0092B-C50C-407E-A947-70E740481C1C}">
                <a14:useLocalDpi xmlns:a14="http://schemas.microsoft.com/office/drawing/2010/main" val="0"/>
              </a:ext>
            </a:extLst>
          </a:blip>
          <a:srcRect r="24184" b="-5"/>
          <a:stretch/>
        </p:blipFill>
        <p:spPr>
          <a:xfrm>
            <a:off x="6056356" y="320511"/>
            <a:ext cx="2846070" cy="3930978"/>
          </a:xfrm>
          <a:prstGeom prst="rect">
            <a:avLst/>
          </a:prstGeom>
        </p:spPr>
      </p:pic>
      <p:sp>
        <p:nvSpPr>
          <p:cNvPr id="7" name="Subtitle 2">
            <a:extLst>
              <a:ext uri="{FF2B5EF4-FFF2-40B4-BE49-F238E27FC236}">
                <a16:creationId xmlns:a16="http://schemas.microsoft.com/office/drawing/2014/main" id="{CCC9FFA2-4727-3527-19BB-487EE3723CC1}"/>
              </a:ext>
            </a:extLst>
          </p:cNvPr>
          <p:cNvSpPr>
            <a:spLocks noGrp="1"/>
          </p:cNvSpPr>
          <p:nvPr>
            <p:ph type="subTitle" idx="1"/>
          </p:nvPr>
        </p:nvSpPr>
        <p:spPr>
          <a:xfrm>
            <a:off x="1371423" y="5237702"/>
            <a:ext cx="6400800" cy="432049"/>
          </a:xfrm>
        </p:spPr>
        <p:txBody>
          <a:bodyPr>
            <a:normAutofit/>
          </a:bodyPr>
          <a:lstStyle/>
          <a:p>
            <a:r>
              <a:rPr lang="tr-TR" sz="2000" b="1">
                <a:solidFill>
                  <a:schemeClr val="tx2"/>
                </a:solidFill>
                <a:latin typeface="Times New Roman" panose="02020603050405020304" pitchFamily="18" charset="0"/>
                <a:cs typeface="Times New Roman" panose="02020603050405020304" pitchFamily="18" charset="0"/>
              </a:rPr>
              <a:t>2 Ocak 2023</a:t>
            </a:r>
            <a:endParaRPr lang="tr-TR" sz="2000" b="1" dirty="0">
              <a:solidFill>
                <a:schemeClr val="tx2"/>
              </a:solidFill>
              <a:latin typeface="Times New Roman" panose="02020603050405020304" pitchFamily="18" charset="0"/>
              <a:cs typeface="Times New Roman" panose="02020603050405020304" pitchFamily="18" charset="0"/>
            </a:endParaRPr>
          </a:p>
        </p:txBody>
      </p:sp>
      <p:pic>
        <p:nvPicPr>
          <p:cNvPr id="8" name="Picture 3">
            <a:extLst>
              <a:ext uri="{FF2B5EF4-FFF2-40B4-BE49-F238E27FC236}">
                <a16:creationId xmlns:a16="http://schemas.microsoft.com/office/drawing/2014/main" id="{8527B301-772F-67CD-8FD5-BC09DA35D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6078" y="5911905"/>
            <a:ext cx="1781907" cy="51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Resim 3">
            <a:extLst>
              <a:ext uri="{FF2B5EF4-FFF2-40B4-BE49-F238E27FC236}">
                <a16:creationId xmlns:a16="http://schemas.microsoft.com/office/drawing/2014/main" id="{50879D54-F467-C5EB-F9E6-5156626022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6017" y="6001898"/>
            <a:ext cx="2045871" cy="259283"/>
          </a:xfrm>
          <a:prstGeom prst="rect">
            <a:avLst/>
          </a:prstGeom>
        </p:spPr>
      </p:pic>
      <p:pic>
        <p:nvPicPr>
          <p:cNvPr id="2" name="Picture 1">
            <a:extLst>
              <a:ext uri="{FF2B5EF4-FFF2-40B4-BE49-F238E27FC236}">
                <a16:creationId xmlns:a16="http://schemas.microsoft.com/office/drawing/2014/main" id="{E015B4E8-57D8-F90E-D0DC-06438A71F91D}"/>
              </a:ext>
            </a:extLst>
          </p:cNvPr>
          <p:cNvPicPr>
            <a:picLocks noChangeAspect="1"/>
          </p:cNvPicPr>
          <p:nvPr/>
        </p:nvPicPr>
        <p:blipFill>
          <a:blip r:embed="rId8"/>
          <a:stretch>
            <a:fillRect/>
          </a:stretch>
        </p:blipFill>
        <p:spPr>
          <a:xfrm>
            <a:off x="6588224" y="684177"/>
            <a:ext cx="1795352" cy="395116"/>
          </a:xfrm>
          <a:prstGeom prst="rect">
            <a:avLst/>
          </a:prstGeom>
        </p:spPr>
      </p:pic>
      <p:pic>
        <p:nvPicPr>
          <p:cNvPr id="3" name="Picture 2">
            <a:extLst>
              <a:ext uri="{FF2B5EF4-FFF2-40B4-BE49-F238E27FC236}">
                <a16:creationId xmlns:a16="http://schemas.microsoft.com/office/drawing/2014/main" id="{9F0ADA8B-4305-DC79-352C-33D7700A0304}"/>
              </a:ext>
            </a:extLst>
          </p:cNvPr>
          <p:cNvPicPr>
            <a:picLocks noChangeAspect="1"/>
          </p:cNvPicPr>
          <p:nvPr/>
        </p:nvPicPr>
        <p:blipFill>
          <a:blip r:embed="rId9"/>
          <a:stretch>
            <a:fillRect/>
          </a:stretch>
        </p:blipFill>
        <p:spPr>
          <a:xfrm>
            <a:off x="807000" y="684176"/>
            <a:ext cx="1740121" cy="435030"/>
          </a:xfrm>
          <a:prstGeom prst="rect">
            <a:avLst/>
          </a:prstGeom>
        </p:spPr>
      </p:pic>
      <p:pic>
        <p:nvPicPr>
          <p:cNvPr id="4" name="Picture 3">
            <a:extLst>
              <a:ext uri="{FF2B5EF4-FFF2-40B4-BE49-F238E27FC236}">
                <a16:creationId xmlns:a16="http://schemas.microsoft.com/office/drawing/2014/main" id="{A0A4D0AD-9C8B-5442-40CD-58D1C88202D6}"/>
              </a:ext>
            </a:extLst>
          </p:cNvPr>
          <p:cNvPicPr>
            <a:picLocks noChangeAspect="1"/>
          </p:cNvPicPr>
          <p:nvPr/>
        </p:nvPicPr>
        <p:blipFill>
          <a:blip r:embed="rId10"/>
          <a:stretch>
            <a:fillRect/>
          </a:stretch>
        </p:blipFill>
        <p:spPr>
          <a:xfrm>
            <a:off x="3619160" y="684176"/>
            <a:ext cx="1813012" cy="399003"/>
          </a:xfrm>
          <a:prstGeom prst="rect">
            <a:avLst/>
          </a:prstGeom>
        </p:spPr>
      </p:pic>
    </p:spTree>
    <p:extLst>
      <p:ext uri="{BB962C8B-B14F-4D97-AF65-F5344CB8AC3E}">
        <p14:creationId xmlns:p14="http://schemas.microsoft.com/office/powerpoint/2010/main" val="24180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4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10</a:t>
            </a:fld>
            <a:endParaRPr lang="tr-TR"/>
          </a:p>
        </p:txBody>
      </p:sp>
      <p:sp>
        <p:nvSpPr>
          <p:cNvPr id="12" name="Rectangle 11"/>
          <p:cNvSpPr/>
          <p:nvPr/>
        </p:nvSpPr>
        <p:spPr>
          <a:xfrm>
            <a:off x="755576" y="620688"/>
            <a:ext cx="5797624" cy="584775"/>
          </a:xfrm>
          <a:prstGeom prst="rect">
            <a:avLst/>
          </a:prstGeom>
        </p:spPr>
        <p:txBody>
          <a:bodyPr wrap="square">
            <a:spAutoFit/>
          </a:bodyPr>
          <a:lstStyle/>
          <a:p>
            <a:r>
              <a:rPr lang="tr-TR" sz="3200" b="1" dirty="0">
                <a:solidFill>
                  <a:schemeClr val="tx2"/>
                </a:solidFill>
                <a:latin typeface="Baskerville" panose="02020502070401020303" pitchFamily="18" charset="0"/>
                <a:ea typeface="Baskerville" panose="02020502070401020303" pitchFamily="18" charset="0"/>
              </a:rPr>
              <a:t>III. </a:t>
            </a:r>
            <a:r>
              <a:rPr lang="tr-TR" sz="3200" b="1" dirty="0" smtClean="0">
                <a:solidFill>
                  <a:schemeClr val="tx2"/>
                </a:solidFill>
                <a:latin typeface="Baskerville" panose="02020502070401020303" pitchFamily="18" charset="0"/>
                <a:ea typeface="Baskerville" panose="02020502070401020303" pitchFamily="18" charset="0"/>
              </a:rPr>
              <a:t>Ortaklık </a:t>
            </a:r>
            <a:r>
              <a:rPr lang="tr-TR" sz="3200" b="1" dirty="0">
                <a:solidFill>
                  <a:schemeClr val="tx2"/>
                </a:solidFill>
                <a:latin typeface="Baskerville" panose="02020502070401020303" pitchFamily="18" charset="0"/>
                <a:ea typeface="Baskerville" panose="02020502070401020303" pitchFamily="18" charset="0"/>
              </a:rPr>
              <a:t>Yapısı</a:t>
            </a:r>
            <a:endParaRPr lang="tr-TR" sz="3200" dirty="0">
              <a:latin typeface="Baskerville" panose="02020502070401020303" pitchFamily="18" charset="0"/>
              <a:ea typeface="Baskerville" panose="02020502070401020303" pitchFamily="18" charset="0"/>
            </a:endParaRPr>
          </a:p>
        </p:txBody>
      </p:sp>
      <p:pic>
        <p:nvPicPr>
          <p:cNvPr id="5" name="Resim 4"/>
          <p:cNvPicPr>
            <a:picLocks noChangeAspect="1"/>
          </p:cNvPicPr>
          <p:nvPr/>
        </p:nvPicPr>
        <p:blipFill>
          <a:blip r:embed="rId2"/>
          <a:stretch>
            <a:fillRect/>
          </a:stretch>
        </p:blipFill>
        <p:spPr>
          <a:xfrm>
            <a:off x="1741213" y="1663995"/>
            <a:ext cx="6831155" cy="3978228"/>
          </a:xfrm>
          <a:prstGeom prst="rect">
            <a:avLst/>
          </a:prstGeom>
        </p:spPr>
      </p:pic>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776683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11</a:t>
            </a:fld>
            <a:endParaRPr lang="tr-TR"/>
          </a:p>
        </p:txBody>
      </p:sp>
      <p:sp>
        <p:nvSpPr>
          <p:cNvPr id="12" name="Rectangle 11"/>
          <p:cNvSpPr/>
          <p:nvPr/>
        </p:nvSpPr>
        <p:spPr>
          <a:xfrm>
            <a:off x="755575" y="620688"/>
            <a:ext cx="6480721" cy="553998"/>
          </a:xfrm>
          <a:prstGeom prst="rect">
            <a:avLst/>
          </a:prstGeom>
        </p:spPr>
        <p:txBody>
          <a:bodyPr wrap="square">
            <a:spAutoFit/>
          </a:bodyPr>
          <a:lstStyle/>
          <a:p>
            <a:r>
              <a:rPr lang="tr-TR" sz="3000" b="1" dirty="0">
                <a:solidFill>
                  <a:schemeClr val="tx2"/>
                </a:solidFill>
                <a:latin typeface="Baskerville" panose="02020502070401020303" pitchFamily="18" charset="0"/>
                <a:ea typeface="Baskerville" panose="02020502070401020303" pitchFamily="18" charset="0"/>
              </a:rPr>
              <a:t>Halka Arz Sonrası Ortaklık Yapısı</a:t>
            </a:r>
            <a:endParaRPr lang="tr-TR" sz="3000" dirty="0">
              <a:latin typeface="Baskerville" panose="02020502070401020303" pitchFamily="18" charset="0"/>
              <a:ea typeface="Baskerville" panose="02020502070401020303" pitchFamily="18" charset="0"/>
            </a:endParaRPr>
          </a:p>
        </p:txBody>
      </p:sp>
      <p:pic>
        <p:nvPicPr>
          <p:cNvPr id="4" name="Resim 3"/>
          <p:cNvPicPr>
            <a:picLocks noChangeAspect="1"/>
          </p:cNvPicPr>
          <p:nvPr/>
        </p:nvPicPr>
        <p:blipFill>
          <a:blip r:embed="rId2"/>
          <a:stretch>
            <a:fillRect/>
          </a:stretch>
        </p:blipFill>
        <p:spPr>
          <a:xfrm>
            <a:off x="1140855" y="2053190"/>
            <a:ext cx="6862288" cy="2751619"/>
          </a:xfrm>
          <a:prstGeom prst="rect">
            <a:avLst/>
          </a:prstGeom>
        </p:spPr>
      </p:pic>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2379436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12</a:t>
            </a:fld>
            <a:endParaRPr lang="tr-TR"/>
          </a:p>
        </p:txBody>
      </p:sp>
      <p:sp>
        <p:nvSpPr>
          <p:cNvPr id="12" name="Rectangle 11"/>
          <p:cNvSpPr/>
          <p:nvPr/>
        </p:nvSpPr>
        <p:spPr>
          <a:xfrm>
            <a:off x="755576" y="620688"/>
            <a:ext cx="4572000" cy="584775"/>
          </a:xfrm>
          <a:prstGeom prst="rect">
            <a:avLst/>
          </a:prstGeom>
        </p:spPr>
        <p:txBody>
          <a:bodyPr>
            <a:spAutoFit/>
          </a:bodyPr>
          <a:lstStyle/>
          <a:p>
            <a:r>
              <a:rPr lang="tr-TR" sz="3200" b="1" dirty="0">
                <a:solidFill>
                  <a:schemeClr val="tx2"/>
                </a:solidFill>
                <a:latin typeface="Baskerville" panose="02020502070401020303" pitchFamily="18" charset="0"/>
                <a:ea typeface="Baskerville" panose="02020502070401020303" pitchFamily="18" charset="0"/>
              </a:rPr>
              <a:t>Yönetim Kurulu</a:t>
            </a:r>
            <a:endParaRPr lang="tr-TR" sz="3200" dirty="0">
              <a:latin typeface="Baskerville" panose="02020502070401020303" pitchFamily="18" charset="0"/>
              <a:ea typeface="Baskerville" panose="02020502070401020303"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930148803"/>
              </p:ext>
            </p:extLst>
          </p:nvPr>
        </p:nvGraphicFramePr>
        <p:xfrm>
          <a:off x="1259632" y="1437914"/>
          <a:ext cx="6552727" cy="4823301"/>
        </p:xfrm>
        <a:graphic>
          <a:graphicData uri="http://schemas.openxmlformats.org/drawingml/2006/table">
            <a:tbl>
              <a:tblPr>
                <a:tableStyleId>{793D81CF-94F2-401A-BA57-92F5A7B2D0C5}</a:tableStyleId>
              </a:tblPr>
              <a:tblGrid>
                <a:gridCol w="1512168">
                  <a:extLst>
                    <a:ext uri="{9D8B030D-6E8A-4147-A177-3AD203B41FA5}">
                      <a16:colId xmlns:a16="http://schemas.microsoft.com/office/drawing/2014/main" val="3523319817"/>
                    </a:ext>
                  </a:extLst>
                </a:gridCol>
                <a:gridCol w="1152128">
                  <a:extLst>
                    <a:ext uri="{9D8B030D-6E8A-4147-A177-3AD203B41FA5}">
                      <a16:colId xmlns:a16="http://schemas.microsoft.com/office/drawing/2014/main" val="3404283851"/>
                    </a:ext>
                  </a:extLst>
                </a:gridCol>
                <a:gridCol w="1224136">
                  <a:extLst>
                    <a:ext uri="{9D8B030D-6E8A-4147-A177-3AD203B41FA5}">
                      <a16:colId xmlns:a16="http://schemas.microsoft.com/office/drawing/2014/main" val="3848143581"/>
                    </a:ext>
                  </a:extLst>
                </a:gridCol>
                <a:gridCol w="1187624">
                  <a:extLst>
                    <a:ext uri="{9D8B030D-6E8A-4147-A177-3AD203B41FA5}">
                      <a16:colId xmlns:a16="http://schemas.microsoft.com/office/drawing/2014/main" val="2428376282"/>
                    </a:ext>
                  </a:extLst>
                </a:gridCol>
                <a:gridCol w="922920">
                  <a:extLst>
                    <a:ext uri="{9D8B030D-6E8A-4147-A177-3AD203B41FA5}">
                      <a16:colId xmlns:a16="http://schemas.microsoft.com/office/drawing/2014/main" val="885322519"/>
                    </a:ext>
                  </a:extLst>
                </a:gridCol>
                <a:gridCol w="553751">
                  <a:extLst>
                    <a:ext uri="{9D8B030D-6E8A-4147-A177-3AD203B41FA5}">
                      <a16:colId xmlns:a16="http://schemas.microsoft.com/office/drawing/2014/main" val="3874526185"/>
                    </a:ext>
                  </a:extLst>
                </a:gridCol>
              </a:tblGrid>
              <a:tr h="448929">
                <a:tc rowSpan="2">
                  <a:txBody>
                    <a:bodyPr/>
                    <a:lstStyle/>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b="1" dirty="0" err="1">
                          <a:solidFill>
                            <a:schemeClr val="bg1"/>
                          </a:solidFill>
                          <a:effectLst/>
                          <a:latin typeface="Times New Roman" panose="02020603050405020304" pitchFamily="18" charset="0"/>
                          <a:cs typeface="Times New Roman" panose="02020603050405020304" pitchFamily="18" charset="0"/>
                        </a:rPr>
                        <a:t>Adı</a:t>
                      </a:r>
                      <a:r>
                        <a:rPr lang="en-AU" sz="1400" b="1" dirty="0">
                          <a:solidFill>
                            <a:schemeClr val="bg1"/>
                          </a:solidFill>
                          <a:effectLst/>
                          <a:latin typeface="Times New Roman" panose="02020603050405020304" pitchFamily="18" charset="0"/>
                          <a:cs typeface="Times New Roman" panose="02020603050405020304" pitchFamily="18" charset="0"/>
                        </a:rPr>
                        <a:t> </a:t>
                      </a:r>
                      <a:r>
                        <a:rPr lang="en-AU" sz="1400" b="1" dirty="0" err="1">
                          <a:solidFill>
                            <a:schemeClr val="bg1"/>
                          </a:solidFill>
                          <a:effectLst/>
                          <a:latin typeface="Times New Roman" panose="02020603050405020304" pitchFamily="18" charset="0"/>
                          <a:cs typeface="Times New Roman" panose="02020603050405020304" pitchFamily="18" charset="0"/>
                        </a:rPr>
                        <a:t>Soyadı</a:t>
                      </a:r>
                      <a:endParaRPr lang="tr-TR" sz="1400" b="1" dirty="0">
                        <a:solidFill>
                          <a:schemeClr val="bg1"/>
                        </a:solidFill>
                        <a:effectLst/>
                        <a:latin typeface="Times New Roman" panose="02020603050405020304" pitchFamily="18" charset="0"/>
                        <a:cs typeface="Times New Roman" panose="02020603050405020304" pitchFamily="18" charset="0"/>
                      </a:endParaRPr>
                    </a:p>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b="1" dirty="0">
                          <a:solidFill>
                            <a:schemeClr val="bg1"/>
                          </a:solidFill>
                          <a:effectLst/>
                          <a:latin typeface="Times New Roman" panose="02020603050405020304" pitchFamily="18" charset="0"/>
                          <a:cs typeface="Times New Roman" panose="02020603050405020304" pitchFamily="18" charset="0"/>
                        </a:rPr>
                        <a:t> </a:t>
                      </a:r>
                      <a:endParaRPr lang="tr-T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solidFill>
                      <a:schemeClr val="tx2"/>
                    </a:solidFill>
                  </a:tcPr>
                </a:tc>
                <a:tc rowSpan="2">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b="1" dirty="0" err="1">
                          <a:solidFill>
                            <a:schemeClr val="bg1"/>
                          </a:solidFill>
                          <a:effectLst/>
                          <a:latin typeface="Times New Roman" panose="02020603050405020304" pitchFamily="18" charset="0"/>
                          <a:cs typeface="Times New Roman" panose="02020603050405020304" pitchFamily="18" charset="0"/>
                        </a:rPr>
                        <a:t>Görevi</a:t>
                      </a:r>
                      <a:endParaRPr lang="tr-TR" sz="1400" b="1" dirty="0">
                        <a:solidFill>
                          <a:schemeClr val="bg1"/>
                        </a:solidFill>
                        <a:effectLst/>
                        <a:latin typeface="Times New Roman" panose="02020603050405020304" pitchFamily="18" charset="0"/>
                        <a:cs typeface="Times New Roman" panose="02020603050405020304" pitchFamily="18" charset="0"/>
                      </a:endParaRPr>
                    </a:p>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b="1" dirty="0">
                          <a:solidFill>
                            <a:schemeClr val="bg1"/>
                          </a:solidFill>
                          <a:effectLst/>
                          <a:latin typeface="Times New Roman" panose="02020603050405020304" pitchFamily="18" charset="0"/>
                          <a:cs typeface="Times New Roman" panose="02020603050405020304" pitchFamily="18" charset="0"/>
                        </a:rPr>
                        <a:t> </a:t>
                      </a:r>
                      <a:endParaRPr lang="tr-T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solidFill>
                      <a:schemeClr val="tx2"/>
                    </a:solidFill>
                  </a:tcPr>
                </a:tc>
                <a:tc rowSpan="2">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b="1" dirty="0">
                          <a:solidFill>
                            <a:schemeClr val="bg1"/>
                          </a:solidFill>
                          <a:effectLst/>
                          <a:latin typeface="Times New Roman" panose="02020603050405020304" pitchFamily="18" charset="0"/>
                          <a:cs typeface="Times New Roman" panose="02020603050405020304" pitchFamily="18" charset="0"/>
                        </a:rPr>
                        <a:t>Son 5 </a:t>
                      </a:r>
                      <a:r>
                        <a:rPr lang="en-AU" sz="1400" b="1" dirty="0" err="1">
                          <a:solidFill>
                            <a:schemeClr val="bg1"/>
                          </a:solidFill>
                          <a:effectLst/>
                          <a:latin typeface="Times New Roman" panose="02020603050405020304" pitchFamily="18" charset="0"/>
                          <a:cs typeface="Times New Roman" panose="02020603050405020304" pitchFamily="18" charset="0"/>
                        </a:rPr>
                        <a:t>Yılda</a:t>
                      </a:r>
                      <a:r>
                        <a:rPr lang="en-AU" sz="1400" b="1" dirty="0">
                          <a:solidFill>
                            <a:schemeClr val="bg1"/>
                          </a:solidFill>
                          <a:effectLst/>
                          <a:latin typeface="Times New Roman" panose="02020603050405020304" pitchFamily="18" charset="0"/>
                          <a:cs typeface="Times New Roman" panose="02020603050405020304" pitchFamily="18" charset="0"/>
                        </a:rPr>
                        <a:t> </a:t>
                      </a:r>
                      <a:r>
                        <a:rPr lang="en-AU" sz="1400" b="1" dirty="0" err="1">
                          <a:solidFill>
                            <a:schemeClr val="bg1"/>
                          </a:solidFill>
                          <a:effectLst/>
                          <a:latin typeface="Times New Roman" panose="02020603050405020304" pitchFamily="18" charset="0"/>
                          <a:cs typeface="Times New Roman" panose="02020603050405020304" pitchFamily="18" charset="0"/>
                        </a:rPr>
                        <a:t>İhraççıda</a:t>
                      </a:r>
                      <a:r>
                        <a:rPr lang="en-AU" sz="1400" b="1" dirty="0">
                          <a:solidFill>
                            <a:schemeClr val="bg1"/>
                          </a:solidFill>
                          <a:effectLst/>
                          <a:latin typeface="Times New Roman" panose="02020603050405020304" pitchFamily="18" charset="0"/>
                          <a:cs typeface="Times New Roman" panose="02020603050405020304" pitchFamily="18" charset="0"/>
                        </a:rPr>
                        <a:t> </a:t>
                      </a:r>
                      <a:r>
                        <a:rPr lang="en-AU" sz="1400" b="1" dirty="0" err="1">
                          <a:solidFill>
                            <a:schemeClr val="bg1"/>
                          </a:solidFill>
                          <a:effectLst/>
                          <a:latin typeface="Times New Roman" panose="02020603050405020304" pitchFamily="18" charset="0"/>
                          <a:cs typeface="Times New Roman" panose="02020603050405020304" pitchFamily="18" charset="0"/>
                        </a:rPr>
                        <a:t>Üstlendiği</a:t>
                      </a:r>
                      <a:r>
                        <a:rPr lang="en-AU" sz="1400" b="1" dirty="0">
                          <a:solidFill>
                            <a:schemeClr val="bg1"/>
                          </a:solidFill>
                          <a:effectLst/>
                          <a:latin typeface="Times New Roman" panose="02020603050405020304" pitchFamily="18" charset="0"/>
                          <a:cs typeface="Times New Roman" panose="02020603050405020304" pitchFamily="18" charset="0"/>
                        </a:rPr>
                        <a:t> </a:t>
                      </a:r>
                      <a:r>
                        <a:rPr lang="en-AU" sz="1400" b="1" dirty="0" err="1">
                          <a:solidFill>
                            <a:schemeClr val="bg1"/>
                          </a:solidFill>
                          <a:effectLst/>
                          <a:latin typeface="Times New Roman" panose="02020603050405020304" pitchFamily="18" charset="0"/>
                          <a:cs typeface="Times New Roman" panose="02020603050405020304" pitchFamily="18" charset="0"/>
                        </a:rPr>
                        <a:t>Görevler</a:t>
                      </a:r>
                      <a:endParaRPr lang="tr-T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solidFill>
                      <a:schemeClr val="tx2"/>
                    </a:solidFill>
                  </a:tcPr>
                </a:tc>
                <a:tc rowSpan="2">
                  <a:txBody>
                    <a:bodyPr/>
                    <a:lstStyle/>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de-DE" sz="1400" b="1" dirty="0" err="1">
                          <a:solidFill>
                            <a:schemeClr val="bg1"/>
                          </a:solidFill>
                          <a:effectLst/>
                          <a:latin typeface="Times New Roman" panose="02020603050405020304" pitchFamily="18" charset="0"/>
                          <a:cs typeface="Times New Roman" panose="02020603050405020304" pitchFamily="18" charset="0"/>
                        </a:rPr>
                        <a:t>Görev</a:t>
                      </a:r>
                      <a:r>
                        <a:rPr lang="de-DE" sz="1400" b="1" dirty="0">
                          <a:solidFill>
                            <a:schemeClr val="bg1"/>
                          </a:solidFill>
                          <a:effectLst/>
                          <a:latin typeface="Times New Roman" panose="02020603050405020304" pitchFamily="18" charset="0"/>
                          <a:cs typeface="Times New Roman" panose="02020603050405020304" pitchFamily="18" charset="0"/>
                        </a:rPr>
                        <a:t> </a:t>
                      </a:r>
                      <a:r>
                        <a:rPr lang="de-DE" sz="1400" b="1" dirty="0" err="1">
                          <a:solidFill>
                            <a:schemeClr val="bg1"/>
                          </a:solidFill>
                          <a:effectLst/>
                          <a:latin typeface="Times New Roman" panose="02020603050405020304" pitchFamily="18" charset="0"/>
                          <a:cs typeface="Times New Roman" panose="02020603050405020304" pitchFamily="18" charset="0"/>
                        </a:rPr>
                        <a:t>Süresi</a:t>
                      </a:r>
                      <a:r>
                        <a:rPr lang="de-DE" sz="1400" b="1" dirty="0">
                          <a:solidFill>
                            <a:schemeClr val="bg1"/>
                          </a:solidFill>
                          <a:effectLst/>
                          <a:latin typeface="Times New Roman" panose="02020603050405020304" pitchFamily="18" charset="0"/>
                          <a:cs typeface="Times New Roman" panose="02020603050405020304" pitchFamily="18" charset="0"/>
                        </a:rPr>
                        <a:t> /</a:t>
                      </a:r>
                      <a:endParaRPr lang="tr-TR" sz="1400" b="1" dirty="0">
                        <a:solidFill>
                          <a:schemeClr val="bg1"/>
                        </a:solidFill>
                        <a:effectLst/>
                        <a:latin typeface="Times New Roman" panose="02020603050405020304" pitchFamily="18" charset="0"/>
                        <a:cs typeface="Times New Roman" panose="02020603050405020304" pitchFamily="18" charset="0"/>
                      </a:endParaRPr>
                    </a:p>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de-DE" sz="1400" b="1" dirty="0" err="1">
                          <a:solidFill>
                            <a:schemeClr val="bg1"/>
                          </a:solidFill>
                          <a:effectLst/>
                          <a:latin typeface="Times New Roman" panose="02020603050405020304" pitchFamily="18" charset="0"/>
                          <a:cs typeface="Times New Roman" panose="02020603050405020304" pitchFamily="18" charset="0"/>
                        </a:rPr>
                        <a:t>Kalan</a:t>
                      </a:r>
                      <a:r>
                        <a:rPr lang="de-DE" sz="1400" b="1" dirty="0">
                          <a:solidFill>
                            <a:schemeClr val="bg1"/>
                          </a:solidFill>
                          <a:effectLst/>
                          <a:latin typeface="Times New Roman" panose="02020603050405020304" pitchFamily="18" charset="0"/>
                          <a:cs typeface="Times New Roman" panose="02020603050405020304" pitchFamily="18" charset="0"/>
                        </a:rPr>
                        <a:t> </a:t>
                      </a:r>
                      <a:r>
                        <a:rPr lang="de-DE" sz="1400" b="1" dirty="0" err="1">
                          <a:solidFill>
                            <a:schemeClr val="bg1"/>
                          </a:solidFill>
                          <a:effectLst/>
                          <a:latin typeface="Times New Roman" panose="02020603050405020304" pitchFamily="18" charset="0"/>
                          <a:cs typeface="Times New Roman" panose="02020603050405020304" pitchFamily="18" charset="0"/>
                        </a:rPr>
                        <a:t>Görev</a:t>
                      </a:r>
                      <a:r>
                        <a:rPr lang="de-DE" sz="1400" b="1" dirty="0">
                          <a:solidFill>
                            <a:schemeClr val="bg1"/>
                          </a:solidFill>
                          <a:effectLst/>
                          <a:latin typeface="Times New Roman" panose="02020603050405020304" pitchFamily="18" charset="0"/>
                          <a:cs typeface="Times New Roman" panose="02020603050405020304" pitchFamily="18" charset="0"/>
                        </a:rPr>
                        <a:t> </a:t>
                      </a:r>
                      <a:r>
                        <a:rPr lang="de-DE" sz="1400" b="1" dirty="0" err="1">
                          <a:solidFill>
                            <a:schemeClr val="bg1"/>
                          </a:solidFill>
                          <a:effectLst/>
                          <a:latin typeface="Times New Roman" panose="02020603050405020304" pitchFamily="18" charset="0"/>
                          <a:cs typeface="Times New Roman" panose="02020603050405020304" pitchFamily="18" charset="0"/>
                        </a:rPr>
                        <a:t>Süresi</a:t>
                      </a:r>
                      <a:r>
                        <a:rPr lang="de-DE" sz="1400" b="1" dirty="0">
                          <a:solidFill>
                            <a:schemeClr val="bg1"/>
                          </a:solidFill>
                          <a:effectLst/>
                          <a:latin typeface="Times New Roman" panose="02020603050405020304" pitchFamily="18" charset="0"/>
                          <a:cs typeface="Times New Roman" panose="02020603050405020304" pitchFamily="18" charset="0"/>
                        </a:rPr>
                        <a:t> </a:t>
                      </a:r>
                      <a:endParaRPr lang="tr-T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solidFill>
                      <a:schemeClr val="tx2"/>
                    </a:solidFill>
                  </a:tcPr>
                </a:tc>
                <a:tc gridSpan="2">
                  <a:txBody>
                    <a:bodyPr/>
                    <a:lstStyle/>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b="1" dirty="0" err="1">
                          <a:solidFill>
                            <a:schemeClr val="bg1"/>
                          </a:solidFill>
                          <a:effectLst/>
                          <a:latin typeface="Times New Roman" panose="02020603050405020304" pitchFamily="18" charset="0"/>
                          <a:cs typeface="Times New Roman" panose="02020603050405020304" pitchFamily="18" charset="0"/>
                        </a:rPr>
                        <a:t>Sermaye</a:t>
                      </a:r>
                      <a:r>
                        <a:rPr lang="en-AU" sz="1400" b="1" dirty="0">
                          <a:solidFill>
                            <a:schemeClr val="bg1"/>
                          </a:solidFill>
                          <a:effectLst/>
                          <a:latin typeface="Times New Roman" panose="02020603050405020304" pitchFamily="18" charset="0"/>
                          <a:cs typeface="Times New Roman" panose="02020603050405020304" pitchFamily="18" charset="0"/>
                        </a:rPr>
                        <a:t> </a:t>
                      </a:r>
                      <a:r>
                        <a:rPr lang="en-AU" sz="1400" b="1" dirty="0" err="1">
                          <a:solidFill>
                            <a:schemeClr val="bg1"/>
                          </a:solidFill>
                          <a:effectLst/>
                          <a:latin typeface="Times New Roman" panose="02020603050405020304" pitchFamily="18" charset="0"/>
                          <a:cs typeface="Times New Roman" panose="02020603050405020304" pitchFamily="18" charset="0"/>
                        </a:rPr>
                        <a:t>Payı</a:t>
                      </a:r>
                      <a:endParaRPr lang="tr-TR" sz="1400" b="1" dirty="0">
                        <a:solidFill>
                          <a:schemeClr val="bg1"/>
                        </a:solidFill>
                        <a:effectLst/>
                        <a:latin typeface="Times New Roman" panose="02020603050405020304" pitchFamily="18" charset="0"/>
                        <a:cs typeface="Times New Roman" panose="02020603050405020304" pitchFamily="18" charset="0"/>
                      </a:endParaRPr>
                    </a:p>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b="1" dirty="0">
                          <a:solidFill>
                            <a:schemeClr val="bg1"/>
                          </a:solidFill>
                          <a:effectLst/>
                          <a:latin typeface="Times New Roman" panose="02020603050405020304" pitchFamily="18" charset="0"/>
                          <a:cs typeface="Times New Roman" panose="02020603050405020304" pitchFamily="18" charset="0"/>
                        </a:rPr>
                        <a:t> </a:t>
                      </a:r>
                      <a:endParaRPr lang="tr-T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solidFill>
                      <a:schemeClr val="tx2"/>
                    </a:solidFill>
                  </a:tcPr>
                </a:tc>
                <a:tc hMerge="1">
                  <a:txBody>
                    <a:bodyPr/>
                    <a:lstStyle/>
                    <a:p>
                      <a:endParaRPr lang="tr-TR"/>
                    </a:p>
                  </a:txBody>
                  <a:tcPr/>
                </a:tc>
                <a:extLst>
                  <a:ext uri="{0D108BD9-81ED-4DB2-BD59-A6C34878D82A}">
                    <a16:rowId xmlns:a16="http://schemas.microsoft.com/office/drawing/2014/main" val="1341953977"/>
                  </a:ext>
                </a:extLst>
              </a:tr>
              <a:tr h="30539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b="1" dirty="0">
                          <a:solidFill>
                            <a:schemeClr val="bg1"/>
                          </a:solidFill>
                          <a:effectLst/>
                          <a:latin typeface="Times New Roman" panose="02020603050405020304" pitchFamily="18" charset="0"/>
                          <a:cs typeface="Times New Roman" panose="02020603050405020304" pitchFamily="18" charset="0"/>
                        </a:rPr>
                        <a:t>(TL)</a:t>
                      </a:r>
                      <a:endParaRPr lang="tr-T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solidFill>
                      <a:schemeClr val="tx2"/>
                    </a:solidFill>
                  </a:tcPr>
                </a:tc>
                <a:tc>
                  <a:txBody>
                    <a:bodyPr/>
                    <a:lstStyle/>
                    <a:p>
                      <a:pPr algn="ct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b="1" dirty="0">
                          <a:solidFill>
                            <a:schemeClr val="bg1"/>
                          </a:solidFill>
                          <a:effectLst/>
                          <a:latin typeface="Times New Roman" panose="02020603050405020304" pitchFamily="18" charset="0"/>
                          <a:cs typeface="Times New Roman" panose="02020603050405020304"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solidFill>
                      <a:schemeClr val="tx2"/>
                    </a:solidFill>
                  </a:tcPr>
                </a:tc>
                <a:extLst>
                  <a:ext uri="{0D108BD9-81ED-4DB2-BD59-A6C34878D82A}">
                    <a16:rowId xmlns:a16="http://schemas.microsoft.com/office/drawing/2014/main" val="3723959339"/>
                  </a:ext>
                </a:extLst>
              </a:tr>
              <a:tr h="754327">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de-DE" sz="1400" dirty="0">
                          <a:effectLst/>
                          <a:latin typeface="Times New Roman" panose="02020603050405020304" pitchFamily="18" charset="0"/>
                          <a:cs typeface="Times New Roman" panose="02020603050405020304" pitchFamily="18" charset="0"/>
                        </a:rPr>
                        <a:t>Dr. Mehmet Bülent Nuri BEKTUR</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err="1">
                          <a:effectLst/>
                          <a:latin typeface="Times New Roman" panose="02020603050405020304" pitchFamily="18" charset="0"/>
                          <a:cs typeface="Times New Roman" panose="02020603050405020304" pitchFamily="18" charset="0"/>
                        </a:rPr>
                        <a:t>Yönetim</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Kurulu</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Başkanı</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err="1">
                          <a:effectLst/>
                          <a:latin typeface="Times New Roman" panose="02020603050405020304" pitchFamily="18" charset="0"/>
                          <a:cs typeface="Times New Roman" panose="02020603050405020304" pitchFamily="18" charset="0"/>
                        </a:rPr>
                        <a:t>Yönetim</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Kurulu</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Başkanı</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3 </a:t>
                      </a:r>
                      <a:r>
                        <a:rPr lang="en-AU" sz="1400" dirty="0" err="1">
                          <a:effectLst/>
                          <a:latin typeface="Times New Roman" panose="02020603050405020304" pitchFamily="18" charset="0"/>
                          <a:cs typeface="Times New Roman" panose="02020603050405020304" pitchFamily="18" charset="0"/>
                        </a:rPr>
                        <a:t>yıl</a:t>
                      </a:r>
                      <a:r>
                        <a:rPr lang="en-AU" sz="1400" dirty="0">
                          <a:effectLst/>
                          <a:latin typeface="Times New Roman" panose="02020603050405020304" pitchFamily="18" charset="0"/>
                          <a:cs typeface="Times New Roman" panose="02020603050405020304" pitchFamily="18" charset="0"/>
                        </a:rPr>
                        <a:t>/ 1 </a:t>
                      </a:r>
                      <a:r>
                        <a:rPr lang="en-AU" sz="1400" dirty="0" err="1">
                          <a:effectLst/>
                          <a:latin typeface="Times New Roman" panose="02020603050405020304" pitchFamily="18" charset="0"/>
                          <a:cs typeface="Times New Roman" panose="02020603050405020304" pitchFamily="18" charset="0"/>
                        </a:rPr>
                        <a:t>yıl</a:t>
                      </a:r>
                      <a:r>
                        <a:rPr lang="en-AU" sz="1400" dirty="0">
                          <a:effectLst/>
                          <a:latin typeface="Times New Roman" panose="02020603050405020304" pitchFamily="18" charset="0"/>
                          <a:cs typeface="Times New Roman" panose="02020603050405020304" pitchFamily="18" charset="0"/>
                        </a:rPr>
                        <a:t> 3 ay</a:t>
                      </a:r>
                      <a:endParaRPr lang="tr-TR" sz="1400" dirty="0">
                        <a:effectLst/>
                        <a:latin typeface="Times New Roman" panose="02020603050405020304" pitchFamily="18" charset="0"/>
                        <a:cs typeface="Times New Roman" panose="02020603050405020304" pitchFamily="18" charset="0"/>
                      </a:endParaRPr>
                    </a:p>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59.022.950</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59,02</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extLst>
                  <a:ext uri="{0D108BD9-81ED-4DB2-BD59-A6C34878D82A}">
                    <a16:rowId xmlns:a16="http://schemas.microsoft.com/office/drawing/2014/main" val="1683491424"/>
                  </a:ext>
                </a:extLst>
              </a:tr>
              <a:tr h="754327">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Op. </a:t>
                      </a:r>
                      <a:r>
                        <a:rPr lang="en-AU" sz="1400" dirty="0" err="1">
                          <a:effectLst/>
                          <a:latin typeface="Times New Roman" panose="02020603050405020304" pitchFamily="18" charset="0"/>
                          <a:cs typeface="Times New Roman" panose="02020603050405020304" pitchFamily="18" charset="0"/>
                        </a:rPr>
                        <a:t>Dr.</a:t>
                      </a:r>
                      <a:r>
                        <a:rPr lang="en-AU" sz="1400" dirty="0">
                          <a:effectLst/>
                          <a:latin typeface="Times New Roman" panose="02020603050405020304" pitchFamily="18" charset="0"/>
                          <a:cs typeface="Times New Roman" panose="02020603050405020304" pitchFamily="18" charset="0"/>
                        </a:rPr>
                        <a:t> Tamer KANOĞLU</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a:effectLst/>
                          <a:latin typeface="Times New Roman" panose="02020603050405020304" pitchFamily="18" charset="0"/>
                          <a:cs typeface="Times New Roman" panose="02020603050405020304" pitchFamily="18" charset="0"/>
                        </a:rPr>
                        <a:t>Yönetim Kurulu Başkan Yrd.</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KBB </a:t>
                      </a:r>
                      <a:r>
                        <a:rPr lang="en-AU" sz="1400" dirty="0" err="1">
                          <a:effectLst/>
                          <a:latin typeface="Times New Roman" panose="02020603050405020304" pitchFamily="18" charset="0"/>
                          <a:cs typeface="Times New Roman" panose="02020603050405020304" pitchFamily="18" charset="0"/>
                        </a:rPr>
                        <a:t>Uzman</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Hekimliği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3 </a:t>
                      </a:r>
                      <a:r>
                        <a:rPr lang="en-AU" sz="1400" dirty="0" err="1">
                          <a:effectLst/>
                          <a:latin typeface="Times New Roman" panose="02020603050405020304" pitchFamily="18" charset="0"/>
                          <a:cs typeface="Times New Roman" panose="02020603050405020304" pitchFamily="18" charset="0"/>
                        </a:rPr>
                        <a:t>yıl</a:t>
                      </a:r>
                      <a:r>
                        <a:rPr lang="en-AU" sz="1400" dirty="0">
                          <a:effectLst/>
                          <a:latin typeface="Times New Roman" panose="02020603050405020304" pitchFamily="18" charset="0"/>
                          <a:cs typeface="Times New Roman" panose="02020603050405020304" pitchFamily="18" charset="0"/>
                        </a:rPr>
                        <a:t>/ 1 </a:t>
                      </a:r>
                      <a:r>
                        <a:rPr lang="en-AU" sz="1400" dirty="0" err="1">
                          <a:effectLst/>
                          <a:latin typeface="Times New Roman" panose="02020603050405020304" pitchFamily="18" charset="0"/>
                          <a:cs typeface="Times New Roman" panose="02020603050405020304" pitchFamily="18" charset="0"/>
                        </a:rPr>
                        <a:t>yıl</a:t>
                      </a:r>
                      <a:r>
                        <a:rPr lang="en-AU" sz="1400" dirty="0">
                          <a:effectLst/>
                          <a:latin typeface="Times New Roman" panose="02020603050405020304" pitchFamily="18" charset="0"/>
                          <a:cs typeface="Times New Roman" panose="02020603050405020304" pitchFamily="18" charset="0"/>
                        </a:rPr>
                        <a:t> 3 ay</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a:effectLst/>
                          <a:latin typeface="Times New Roman" panose="02020603050405020304" pitchFamily="18" charset="0"/>
                          <a:cs typeface="Times New Roman" panose="02020603050405020304" pitchFamily="18" charset="0"/>
                        </a:rPr>
                        <a:t>7.668.475</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7,67</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extLst>
                  <a:ext uri="{0D108BD9-81ED-4DB2-BD59-A6C34878D82A}">
                    <a16:rowId xmlns:a16="http://schemas.microsoft.com/office/drawing/2014/main" val="3053599297"/>
                  </a:ext>
                </a:extLst>
              </a:tr>
              <a:tr h="754327">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Op. </a:t>
                      </a:r>
                      <a:r>
                        <a:rPr lang="en-AU" sz="1400" dirty="0" err="1">
                          <a:effectLst/>
                          <a:latin typeface="Times New Roman" panose="02020603050405020304" pitchFamily="18" charset="0"/>
                          <a:cs typeface="Times New Roman" panose="02020603050405020304" pitchFamily="18" charset="0"/>
                        </a:rPr>
                        <a:t>Dr.</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Hakan</a:t>
                      </a:r>
                      <a:r>
                        <a:rPr lang="en-AU" sz="1400" dirty="0">
                          <a:effectLst/>
                          <a:latin typeface="Times New Roman" panose="02020603050405020304" pitchFamily="18" charset="0"/>
                          <a:cs typeface="Times New Roman" panose="02020603050405020304" pitchFamily="18" charset="0"/>
                        </a:rPr>
                        <a:t> KOCAOĞLU</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a:effectLst/>
                          <a:latin typeface="Times New Roman" panose="02020603050405020304" pitchFamily="18" charset="0"/>
                          <a:cs typeface="Times New Roman" panose="02020603050405020304" pitchFamily="18" charset="0"/>
                        </a:rPr>
                        <a:t>Yönetim Kurulu Üyesi</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a:effectLst/>
                          <a:latin typeface="Times New Roman" panose="02020603050405020304" pitchFamily="18" charset="0"/>
                          <a:cs typeface="Times New Roman" panose="02020603050405020304" pitchFamily="18" charset="0"/>
                        </a:rPr>
                        <a:t>Göz Uzman Hekimliği</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3 </a:t>
                      </a:r>
                      <a:r>
                        <a:rPr lang="en-AU" sz="1400" dirty="0" err="1">
                          <a:effectLst/>
                          <a:latin typeface="Times New Roman" panose="02020603050405020304" pitchFamily="18" charset="0"/>
                          <a:cs typeface="Times New Roman" panose="02020603050405020304" pitchFamily="18" charset="0"/>
                        </a:rPr>
                        <a:t>yıl</a:t>
                      </a:r>
                      <a:r>
                        <a:rPr lang="en-AU" sz="1400" dirty="0">
                          <a:effectLst/>
                          <a:latin typeface="Times New Roman" panose="02020603050405020304" pitchFamily="18" charset="0"/>
                          <a:cs typeface="Times New Roman" panose="02020603050405020304" pitchFamily="18" charset="0"/>
                        </a:rPr>
                        <a:t>/ 1 </a:t>
                      </a:r>
                      <a:r>
                        <a:rPr lang="en-AU" sz="1400" dirty="0" err="1">
                          <a:effectLst/>
                          <a:latin typeface="Times New Roman" panose="02020603050405020304" pitchFamily="18" charset="0"/>
                          <a:cs typeface="Times New Roman" panose="02020603050405020304" pitchFamily="18" charset="0"/>
                        </a:rPr>
                        <a:t>yıl</a:t>
                      </a:r>
                      <a:r>
                        <a:rPr lang="en-AU" sz="1400" dirty="0">
                          <a:effectLst/>
                          <a:latin typeface="Times New Roman" panose="02020603050405020304" pitchFamily="18" charset="0"/>
                          <a:cs typeface="Times New Roman" panose="02020603050405020304" pitchFamily="18" charset="0"/>
                        </a:rPr>
                        <a:t> 3 ay</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a:effectLst/>
                          <a:latin typeface="Times New Roman" panose="02020603050405020304" pitchFamily="18" charset="0"/>
                          <a:cs typeface="Times New Roman" panose="02020603050405020304" pitchFamily="18" charset="0"/>
                        </a:rPr>
                        <a:t>28.259.250</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28,26</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extLst>
                  <a:ext uri="{0D108BD9-81ED-4DB2-BD59-A6C34878D82A}">
                    <a16:rowId xmlns:a16="http://schemas.microsoft.com/office/drawing/2014/main" val="478205176"/>
                  </a:ext>
                </a:extLst>
              </a:tr>
              <a:tr h="754327">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err="1">
                          <a:effectLst/>
                          <a:latin typeface="Times New Roman" panose="02020603050405020304" pitchFamily="18" charset="0"/>
                          <a:cs typeface="Times New Roman" panose="02020603050405020304" pitchFamily="18" charset="0"/>
                        </a:rPr>
                        <a:t>Dr.</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Hasibe</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Serap</a:t>
                      </a:r>
                      <a:r>
                        <a:rPr lang="en-AU" sz="1400" dirty="0">
                          <a:effectLst/>
                          <a:latin typeface="Times New Roman" panose="02020603050405020304" pitchFamily="18" charset="0"/>
                          <a:cs typeface="Times New Roman" panose="02020603050405020304" pitchFamily="18" charset="0"/>
                        </a:rPr>
                        <a:t> ULUIRMAK</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a:effectLst/>
                          <a:latin typeface="Times New Roman" panose="02020603050405020304" pitchFamily="18" charset="0"/>
                          <a:cs typeface="Times New Roman" panose="02020603050405020304" pitchFamily="18" charset="0"/>
                        </a:rPr>
                        <a:t>Yönetim Kurulu Üyesi</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a:effectLst/>
                          <a:latin typeface="Times New Roman" panose="02020603050405020304" pitchFamily="18" charset="0"/>
                          <a:cs typeface="Times New Roman" panose="02020603050405020304" pitchFamily="18" charset="0"/>
                        </a:rPr>
                        <a:t>Sağlık Hizmetleri Genel Müdür Yardımcısı</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3 </a:t>
                      </a:r>
                      <a:r>
                        <a:rPr lang="en-AU" sz="1400" dirty="0" err="1">
                          <a:effectLst/>
                          <a:latin typeface="Times New Roman" panose="02020603050405020304" pitchFamily="18" charset="0"/>
                          <a:cs typeface="Times New Roman" panose="02020603050405020304" pitchFamily="18" charset="0"/>
                        </a:rPr>
                        <a:t>yıl</a:t>
                      </a:r>
                      <a:r>
                        <a:rPr lang="en-AU" sz="1400" dirty="0">
                          <a:effectLst/>
                          <a:latin typeface="Times New Roman" panose="02020603050405020304" pitchFamily="18" charset="0"/>
                          <a:cs typeface="Times New Roman" panose="02020603050405020304" pitchFamily="18" charset="0"/>
                        </a:rPr>
                        <a:t>/ 1 </a:t>
                      </a:r>
                      <a:r>
                        <a:rPr lang="en-AU" sz="1400" dirty="0" err="1">
                          <a:effectLst/>
                          <a:latin typeface="Times New Roman" panose="02020603050405020304" pitchFamily="18" charset="0"/>
                          <a:cs typeface="Times New Roman" panose="02020603050405020304" pitchFamily="18" charset="0"/>
                        </a:rPr>
                        <a:t>yıl</a:t>
                      </a:r>
                      <a:r>
                        <a:rPr lang="en-AU" sz="1400" dirty="0">
                          <a:effectLst/>
                          <a:latin typeface="Times New Roman" panose="02020603050405020304" pitchFamily="18" charset="0"/>
                          <a:cs typeface="Times New Roman" panose="02020603050405020304" pitchFamily="18" charset="0"/>
                        </a:rPr>
                        <a:t> 3 ay</a:t>
                      </a:r>
                      <a:endParaRPr lang="tr-TR" sz="1400" dirty="0">
                        <a:effectLst/>
                        <a:latin typeface="Times New Roman" panose="02020603050405020304" pitchFamily="18" charset="0"/>
                        <a:cs typeface="Times New Roman" panose="02020603050405020304" pitchFamily="18" charset="0"/>
                      </a:endParaRPr>
                    </a:p>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10.975</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0,01</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extLst>
                  <a:ext uri="{0D108BD9-81ED-4DB2-BD59-A6C34878D82A}">
                    <a16:rowId xmlns:a16="http://schemas.microsoft.com/office/drawing/2014/main" val="1325401755"/>
                  </a:ext>
                </a:extLst>
              </a:tr>
              <a:tr h="754327">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err="1">
                          <a:effectLst/>
                          <a:latin typeface="Times New Roman" panose="02020603050405020304" pitchFamily="18" charset="0"/>
                          <a:cs typeface="Times New Roman" panose="02020603050405020304" pitchFamily="18" charset="0"/>
                        </a:rPr>
                        <a:t>Dr.</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Hande</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Şeniz</a:t>
                      </a:r>
                      <a:r>
                        <a:rPr lang="en-AU" sz="1400" dirty="0">
                          <a:effectLst/>
                          <a:latin typeface="Times New Roman" panose="02020603050405020304" pitchFamily="18" charset="0"/>
                          <a:cs typeface="Times New Roman" panose="02020603050405020304" pitchFamily="18" charset="0"/>
                        </a:rPr>
                        <a:t> BEKTUR</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l">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err="1">
                          <a:effectLst/>
                          <a:latin typeface="Times New Roman" panose="02020603050405020304" pitchFamily="18" charset="0"/>
                          <a:cs typeface="Times New Roman" panose="02020603050405020304" pitchFamily="18" charset="0"/>
                        </a:rPr>
                        <a:t>Yönetim</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Kurulu</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Üyesi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l">
                        <a:spcAft>
                          <a:spcPts val="0"/>
                        </a:spcAft>
                      </a:pPr>
                      <a:r>
                        <a:rPr lang="en-AU" sz="1400" dirty="0" err="1">
                          <a:effectLst/>
                          <a:latin typeface="Times New Roman" panose="02020603050405020304" pitchFamily="18" charset="0"/>
                          <a:cs typeface="Times New Roman" panose="02020603050405020304" pitchFamily="18" charset="0"/>
                        </a:rPr>
                        <a:t>Anestezi</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ve</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Reanimasyon</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Uzman</a:t>
                      </a:r>
                      <a:r>
                        <a:rPr lang="en-AU" sz="1400" dirty="0">
                          <a:effectLst/>
                          <a:latin typeface="Times New Roman" panose="02020603050405020304" pitchFamily="18" charset="0"/>
                          <a:cs typeface="Times New Roman" panose="02020603050405020304" pitchFamily="18" charset="0"/>
                        </a:rPr>
                        <a:t> </a:t>
                      </a:r>
                      <a:r>
                        <a:rPr lang="en-AU" sz="1400" dirty="0" err="1">
                          <a:effectLst/>
                          <a:latin typeface="Times New Roman" panose="02020603050405020304" pitchFamily="18" charset="0"/>
                          <a:cs typeface="Times New Roman" panose="02020603050405020304" pitchFamily="18" charset="0"/>
                        </a:rPr>
                        <a:t>Hekimliği</a:t>
                      </a:r>
                      <a:r>
                        <a:rPr lang="en-AU" sz="1400" dirty="0">
                          <a:effectLst/>
                          <a:latin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a:effectLst/>
                          <a:latin typeface="Times New Roman" panose="02020603050405020304" pitchFamily="18" charset="0"/>
                          <a:cs typeface="Times New Roman" panose="02020603050405020304" pitchFamily="18" charset="0"/>
                        </a:rPr>
                        <a:t>3 yıl/ 1 yıl 3 ay</a:t>
                      </a:r>
                      <a:endParaRPr lang="tr-TR" sz="1400">
                        <a:effectLst/>
                        <a:latin typeface="Times New Roman" panose="02020603050405020304" pitchFamily="18" charset="0"/>
                        <a:cs typeface="Times New Roman" panose="02020603050405020304" pitchFamily="18" charset="0"/>
                      </a:endParaRPr>
                    </a:p>
                    <a:p>
                      <a:pPr algn="just">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a:effectLst/>
                          <a:latin typeface="Times New Roman" panose="02020603050405020304" pitchFamily="18" charset="0"/>
                          <a:cs typeface="Times New Roman" panose="02020603050405020304" pitchFamily="18" charset="0"/>
                        </a:rPr>
                        <a:t> </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3.077.000</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tc>
                  <a:txBody>
                    <a:bodyPr/>
                    <a:lstStyle/>
                    <a:p>
                      <a:pPr algn="r">
                        <a:spcAft>
                          <a:spcPts val="0"/>
                        </a:spcAft>
                        <a:tabLst>
                          <a:tab pos="457200" algn="l"/>
                          <a:tab pos="990600" algn="l"/>
                          <a:tab pos="1828800" algn="l"/>
                          <a:tab pos="2286000" algn="l"/>
                          <a:tab pos="2743200" algn="l"/>
                          <a:tab pos="3200400" algn="l"/>
                          <a:tab pos="3657600" algn="l"/>
                          <a:tab pos="4114800" algn="l"/>
                          <a:tab pos="4572000" algn="l"/>
                          <a:tab pos="5029200" algn="l"/>
                        </a:tabLst>
                      </a:pPr>
                      <a:r>
                        <a:rPr lang="en-AU" sz="1400" dirty="0">
                          <a:effectLst/>
                          <a:latin typeface="Times New Roman" panose="02020603050405020304" pitchFamily="18" charset="0"/>
                          <a:cs typeface="Times New Roman" panose="02020603050405020304" pitchFamily="18" charset="0"/>
                        </a:rPr>
                        <a:t>3,08</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69" marR="36669" marT="0" marB="0"/>
                </a:tc>
                <a:extLst>
                  <a:ext uri="{0D108BD9-81ED-4DB2-BD59-A6C34878D82A}">
                    <a16:rowId xmlns:a16="http://schemas.microsoft.com/office/drawing/2014/main" val="1555189206"/>
                  </a:ext>
                </a:extLst>
              </a:tr>
            </a:tbl>
          </a:graphicData>
        </a:graphic>
      </p:graphicFrame>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2473530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13</a:t>
            </a:fld>
            <a:endParaRPr lang="tr-TR"/>
          </a:p>
        </p:txBody>
      </p:sp>
      <p:sp>
        <p:nvSpPr>
          <p:cNvPr id="12" name="Rectangle 11"/>
          <p:cNvSpPr/>
          <p:nvPr/>
        </p:nvSpPr>
        <p:spPr>
          <a:xfrm>
            <a:off x="755576" y="635221"/>
            <a:ext cx="5797624" cy="584775"/>
          </a:xfrm>
          <a:prstGeom prst="rect">
            <a:avLst/>
          </a:prstGeom>
        </p:spPr>
        <p:txBody>
          <a:bodyPr wrap="square">
            <a:spAutoFit/>
          </a:bodyPr>
          <a:lstStyle/>
          <a:p>
            <a:r>
              <a:rPr lang="tr-TR" sz="3200" b="1" dirty="0">
                <a:solidFill>
                  <a:schemeClr val="tx2"/>
                </a:solidFill>
                <a:latin typeface="Baskerville" panose="02020502070401020303" pitchFamily="18" charset="0"/>
                <a:ea typeface="Baskerville" panose="02020502070401020303" pitchFamily="18" charset="0"/>
              </a:rPr>
              <a:t>Personel Hakkında Bilgiler-1</a:t>
            </a:r>
            <a:endParaRPr lang="tr-TR" sz="3200" dirty="0">
              <a:latin typeface="Baskerville" panose="02020502070401020303" pitchFamily="18" charset="0"/>
              <a:ea typeface="Baskerville" panose="02020502070401020303" pitchFamily="18" charset="0"/>
            </a:endParaRPr>
          </a:p>
        </p:txBody>
      </p:sp>
      <p:pic>
        <p:nvPicPr>
          <p:cNvPr id="3" name="Resim 2"/>
          <p:cNvPicPr>
            <a:picLocks noChangeAspect="1"/>
          </p:cNvPicPr>
          <p:nvPr/>
        </p:nvPicPr>
        <p:blipFill>
          <a:blip r:embed="rId2"/>
          <a:stretch>
            <a:fillRect/>
          </a:stretch>
        </p:blipFill>
        <p:spPr>
          <a:xfrm>
            <a:off x="1120418" y="1548024"/>
            <a:ext cx="6831155" cy="4252100"/>
          </a:xfrm>
          <a:prstGeom prst="rect">
            <a:avLst/>
          </a:prstGeom>
        </p:spPr>
      </p:pic>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2981368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14</a:t>
            </a:fld>
            <a:endParaRPr lang="tr-TR"/>
          </a:p>
        </p:txBody>
      </p:sp>
      <p:sp>
        <p:nvSpPr>
          <p:cNvPr id="12" name="Rectangle 11"/>
          <p:cNvSpPr/>
          <p:nvPr/>
        </p:nvSpPr>
        <p:spPr>
          <a:xfrm>
            <a:off x="755576" y="620688"/>
            <a:ext cx="5797624" cy="584775"/>
          </a:xfrm>
          <a:prstGeom prst="rect">
            <a:avLst/>
          </a:prstGeom>
        </p:spPr>
        <p:txBody>
          <a:bodyPr wrap="square">
            <a:spAutoFit/>
          </a:bodyPr>
          <a:lstStyle/>
          <a:p>
            <a:r>
              <a:rPr lang="tr-TR" sz="3200" b="1" dirty="0">
                <a:solidFill>
                  <a:schemeClr val="tx2"/>
                </a:solidFill>
                <a:latin typeface="Baskerville" panose="02020502070401020303" pitchFamily="18" charset="0"/>
                <a:ea typeface="Baskerville" panose="02020502070401020303" pitchFamily="18" charset="0"/>
              </a:rPr>
              <a:t>Personel Hakkında Bilgiler-2</a:t>
            </a:r>
            <a:endParaRPr lang="tr-TR" sz="3200" dirty="0">
              <a:latin typeface="Baskerville" panose="02020502070401020303" pitchFamily="18" charset="0"/>
              <a:ea typeface="Baskerville" panose="02020502070401020303" pitchFamily="18" charset="0"/>
            </a:endParaRPr>
          </a:p>
        </p:txBody>
      </p:sp>
      <p:pic>
        <p:nvPicPr>
          <p:cNvPr id="4" name="Resim 3"/>
          <p:cNvPicPr>
            <a:picLocks noChangeAspect="1"/>
          </p:cNvPicPr>
          <p:nvPr/>
        </p:nvPicPr>
        <p:blipFill>
          <a:blip r:embed="rId2"/>
          <a:stretch>
            <a:fillRect/>
          </a:stretch>
        </p:blipFill>
        <p:spPr>
          <a:xfrm>
            <a:off x="814865" y="1758691"/>
            <a:ext cx="7514271" cy="3340618"/>
          </a:xfrm>
          <a:prstGeom prst="rect">
            <a:avLst/>
          </a:prstGeom>
        </p:spPr>
      </p:pic>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1953327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15</a:t>
            </a:fld>
            <a:endParaRPr lang="tr-TR"/>
          </a:p>
        </p:txBody>
      </p:sp>
      <p:sp>
        <p:nvSpPr>
          <p:cNvPr id="12" name="Rectangle 11"/>
          <p:cNvSpPr/>
          <p:nvPr/>
        </p:nvSpPr>
        <p:spPr>
          <a:xfrm>
            <a:off x="755575" y="620688"/>
            <a:ext cx="6840761" cy="584775"/>
          </a:xfrm>
          <a:prstGeom prst="rect">
            <a:avLst/>
          </a:prstGeom>
        </p:spPr>
        <p:txBody>
          <a:bodyPr wrap="square">
            <a:spAutoFit/>
          </a:bodyPr>
          <a:lstStyle/>
          <a:p>
            <a:r>
              <a:rPr lang="tr-TR" sz="3200" b="1" dirty="0">
                <a:solidFill>
                  <a:schemeClr val="tx2"/>
                </a:solidFill>
                <a:latin typeface="Baskerville" panose="02020502070401020303" pitchFamily="18" charset="0"/>
                <a:ea typeface="Baskerville" panose="02020502070401020303" pitchFamily="18" charset="0"/>
              </a:rPr>
              <a:t>IV. Fon Kullanım Yeri</a:t>
            </a:r>
            <a:endParaRPr lang="tr-TR" sz="3200" dirty="0">
              <a:latin typeface="Baskerville" panose="02020502070401020303" pitchFamily="18" charset="0"/>
              <a:ea typeface="Baskerville" panose="02020502070401020303" pitchFamily="18" charset="0"/>
            </a:endParaRPr>
          </a:p>
        </p:txBody>
      </p:sp>
      <p:pic>
        <p:nvPicPr>
          <p:cNvPr id="3" name="Resim 2"/>
          <p:cNvPicPr>
            <a:picLocks noChangeAspect="1"/>
          </p:cNvPicPr>
          <p:nvPr/>
        </p:nvPicPr>
        <p:blipFill>
          <a:blip r:embed="rId2"/>
          <a:stretch>
            <a:fillRect/>
          </a:stretch>
        </p:blipFill>
        <p:spPr>
          <a:xfrm>
            <a:off x="439151" y="2224972"/>
            <a:ext cx="8265698" cy="2408055"/>
          </a:xfrm>
          <a:prstGeom prst="rect">
            <a:avLst/>
          </a:prstGeom>
        </p:spPr>
      </p:pic>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2410742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16</a:t>
            </a:fld>
            <a:endParaRPr lang="tr-TR"/>
          </a:p>
        </p:txBody>
      </p:sp>
      <p:sp>
        <p:nvSpPr>
          <p:cNvPr id="12" name="Rectangle 11"/>
          <p:cNvSpPr/>
          <p:nvPr/>
        </p:nvSpPr>
        <p:spPr>
          <a:xfrm>
            <a:off x="755576" y="620688"/>
            <a:ext cx="5472608" cy="584775"/>
          </a:xfrm>
          <a:prstGeom prst="rect">
            <a:avLst/>
          </a:prstGeom>
        </p:spPr>
        <p:txBody>
          <a:bodyPr wrap="square">
            <a:spAutoFit/>
          </a:bodyPr>
          <a:lstStyle/>
          <a:p>
            <a:r>
              <a:rPr lang="tr-TR" sz="3200" b="1" dirty="0">
                <a:solidFill>
                  <a:schemeClr val="tx2"/>
                </a:solidFill>
                <a:latin typeface="Baskerville" panose="02020502070401020303" pitchFamily="18" charset="0"/>
                <a:ea typeface="Baskerville" panose="02020502070401020303" pitchFamily="18" charset="0"/>
              </a:rPr>
              <a:t>Verilen Taahhütler</a:t>
            </a:r>
            <a:endParaRPr lang="tr-TR" sz="3200" dirty="0">
              <a:latin typeface="Baskerville" panose="02020502070401020303" pitchFamily="18" charset="0"/>
              <a:ea typeface="Baskerville" panose="02020502070401020303" pitchFamily="18" charset="0"/>
            </a:endParaRPr>
          </a:p>
        </p:txBody>
      </p:sp>
      <p:sp>
        <p:nvSpPr>
          <p:cNvPr id="4" name="Dikdörtgen 3"/>
          <p:cNvSpPr/>
          <p:nvPr/>
        </p:nvSpPr>
        <p:spPr>
          <a:xfrm>
            <a:off x="683568" y="1506312"/>
            <a:ext cx="3816424" cy="3862596"/>
          </a:xfrm>
          <a:prstGeom prst="rect">
            <a:avLst/>
          </a:prstGeom>
        </p:spPr>
        <p:txBody>
          <a:bodyPr wrap="square">
            <a:spAutoFit/>
          </a:bodyPr>
          <a:lstStyle/>
          <a:p>
            <a:pPr marR="351790" algn="just">
              <a:spcBef>
                <a:spcPts val="600"/>
              </a:spcBef>
              <a:spcAft>
                <a:spcPts val="600"/>
              </a:spcAft>
              <a:tabLst>
                <a:tab pos="5164455" algn="l"/>
              </a:tabLst>
            </a:pPr>
            <a:r>
              <a:rPr lang="en-AU" sz="1600" b="1" dirty="0" err="1">
                <a:solidFill>
                  <a:schemeClr val="accent1">
                    <a:lumMod val="75000"/>
                  </a:schemeClr>
                </a:solidFill>
                <a:latin typeface="Times New Roman" panose="02020603050405020304" pitchFamily="18" charset="0"/>
                <a:ea typeface="MS Mincho"/>
                <a:cs typeface="Tahoma" panose="020B0604030504040204" pitchFamily="34" charset="0"/>
              </a:rPr>
              <a:t>İhraççı</a:t>
            </a:r>
            <a:r>
              <a:rPr lang="en-AU" sz="1600" b="1" dirty="0">
                <a:solidFill>
                  <a:schemeClr val="accent1">
                    <a:lumMod val="75000"/>
                  </a:schemeClr>
                </a:solidFill>
                <a:latin typeface="Times New Roman" panose="02020603050405020304" pitchFamily="18" charset="0"/>
                <a:ea typeface="MS Mincho"/>
                <a:cs typeface="Tahoma" panose="020B0604030504040204" pitchFamily="34" charset="0"/>
              </a:rPr>
              <a:t> </a:t>
            </a:r>
            <a:r>
              <a:rPr lang="en-AU" sz="1600" b="1" dirty="0" err="1">
                <a:solidFill>
                  <a:schemeClr val="accent1">
                    <a:lumMod val="75000"/>
                  </a:schemeClr>
                </a:solidFill>
                <a:latin typeface="Times New Roman" panose="02020603050405020304" pitchFamily="18" charset="0"/>
                <a:ea typeface="MS Mincho"/>
                <a:cs typeface="Tahoma" panose="020B0604030504040204" pitchFamily="34" charset="0"/>
              </a:rPr>
              <a:t>tarafından</a:t>
            </a:r>
            <a:r>
              <a:rPr lang="en-AU" sz="1600" b="1" dirty="0">
                <a:solidFill>
                  <a:schemeClr val="accent1">
                    <a:lumMod val="75000"/>
                  </a:schemeClr>
                </a:solidFill>
                <a:latin typeface="Times New Roman" panose="02020603050405020304" pitchFamily="18" charset="0"/>
                <a:ea typeface="MS Mincho"/>
                <a:cs typeface="Tahoma" panose="020B0604030504040204" pitchFamily="34" charset="0"/>
              </a:rPr>
              <a:t> </a:t>
            </a:r>
            <a:r>
              <a:rPr lang="en-AU" sz="1600" b="1" dirty="0" err="1">
                <a:solidFill>
                  <a:schemeClr val="accent1">
                    <a:lumMod val="75000"/>
                  </a:schemeClr>
                </a:solidFill>
                <a:latin typeface="Times New Roman" panose="02020603050405020304" pitchFamily="18" charset="0"/>
                <a:ea typeface="MS Mincho"/>
                <a:cs typeface="Tahoma" panose="020B0604030504040204" pitchFamily="34" charset="0"/>
              </a:rPr>
              <a:t>verilen</a:t>
            </a:r>
            <a:r>
              <a:rPr lang="en-AU" sz="1600" b="1" dirty="0">
                <a:solidFill>
                  <a:schemeClr val="accent1">
                    <a:lumMod val="75000"/>
                  </a:schemeClr>
                </a:solidFill>
                <a:latin typeface="Times New Roman" panose="02020603050405020304" pitchFamily="18" charset="0"/>
                <a:ea typeface="MS Mincho"/>
                <a:cs typeface="Tahoma" panose="020B0604030504040204" pitchFamily="34" charset="0"/>
              </a:rPr>
              <a:t> </a:t>
            </a:r>
            <a:r>
              <a:rPr lang="en-AU" sz="1600" b="1" dirty="0" err="1">
                <a:solidFill>
                  <a:schemeClr val="accent1">
                    <a:lumMod val="75000"/>
                  </a:schemeClr>
                </a:solidFill>
                <a:latin typeface="Times New Roman" panose="02020603050405020304" pitchFamily="18" charset="0"/>
                <a:ea typeface="MS Mincho"/>
                <a:cs typeface="Tahoma" panose="020B0604030504040204" pitchFamily="34" charset="0"/>
              </a:rPr>
              <a:t>taahhüt</a:t>
            </a:r>
            <a:r>
              <a:rPr lang="en-AU" sz="1600" b="1" dirty="0">
                <a:solidFill>
                  <a:schemeClr val="accent1">
                    <a:lumMod val="75000"/>
                  </a:schemeClr>
                </a:solidFill>
                <a:latin typeface="Times New Roman" panose="02020603050405020304" pitchFamily="18" charset="0"/>
                <a:ea typeface="MS Mincho"/>
                <a:cs typeface="Tahoma" panose="020B0604030504040204" pitchFamily="34" charset="0"/>
              </a:rPr>
              <a:t>:</a:t>
            </a:r>
            <a:endParaRPr lang="tr-TR" dirty="0">
              <a:solidFill>
                <a:schemeClr val="accent1">
                  <a:lumMod val="75000"/>
                </a:schemeClr>
              </a:solidFill>
              <a:latin typeface="Arial" panose="020B0604020202020204" pitchFamily="34" charset="0"/>
              <a:ea typeface="MS Mincho"/>
              <a:cs typeface="Tahoma" panose="020B0604030504040204" pitchFamily="34" charset="0"/>
            </a:endParaRPr>
          </a:p>
          <a:p>
            <a:pPr algn="just"/>
            <a:r>
              <a:rPr lang="en-AU" sz="1600" dirty="0" err="1">
                <a:solidFill>
                  <a:schemeClr val="accent1">
                    <a:lumMod val="75000"/>
                  </a:schemeClr>
                </a:solidFill>
                <a:latin typeface="Times New Roman" panose="02020603050405020304" pitchFamily="18" charset="0"/>
                <a:ea typeface="Times New Roman" panose="02020603050405020304" pitchFamily="18" charset="0"/>
              </a:rPr>
              <a:t>Şirket</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Yönetim</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Kurulu’nun</a:t>
            </a:r>
            <a:r>
              <a:rPr lang="en-AU" sz="1600" dirty="0">
                <a:solidFill>
                  <a:schemeClr val="accent1">
                    <a:lumMod val="75000"/>
                  </a:schemeClr>
                </a:solidFill>
                <a:latin typeface="Times New Roman" panose="02020603050405020304" pitchFamily="18" charset="0"/>
                <a:ea typeface="Times New Roman" panose="02020603050405020304" pitchFamily="18" charset="0"/>
              </a:rPr>
              <a:t> 17.05.2022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tarih</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ve</a:t>
            </a:r>
            <a:r>
              <a:rPr lang="en-AU" sz="1600" dirty="0">
                <a:solidFill>
                  <a:schemeClr val="accent1">
                    <a:lumMod val="75000"/>
                  </a:schemeClr>
                </a:solidFill>
                <a:latin typeface="Times New Roman" panose="02020603050405020304" pitchFamily="18" charset="0"/>
                <a:ea typeface="Times New Roman" panose="02020603050405020304" pitchFamily="18" charset="0"/>
              </a:rPr>
              <a:t> 2022/013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sayılı</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kararı</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ile</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Şirket</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paylarının</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birincil</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halka</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arzını</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takiben</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paylarının</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Borsa</a:t>
            </a:r>
            <a:r>
              <a:rPr lang="en-AU" sz="1600" dirty="0">
                <a:solidFill>
                  <a:schemeClr val="accent1">
                    <a:lumMod val="75000"/>
                  </a:schemeClr>
                </a:solidFill>
                <a:latin typeface="Times New Roman" panose="02020603050405020304" pitchFamily="18" charset="0"/>
                <a:ea typeface="Times New Roman" panose="02020603050405020304" pitchFamily="18" charset="0"/>
              </a:rPr>
              <a:t> İstanbul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A.Ş.’de</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işlem</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görmeye</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başladığı</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tarihten</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itibaren</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b="1" dirty="0">
                <a:solidFill>
                  <a:schemeClr val="accent1">
                    <a:lumMod val="75000"/>
                  </a:schemeClr>
                </a:solidFill>
                <a:latin typeface="Times New Roman" panose="02020603050405020304" pitchFamily="18" charset="0"/>
                <a:ea typeface="Times New Roman" panose="02020603050405020304" pitchFamily="18" charset="0"/>
              </a:rPr>
              <a:t>12 ay </a:t>
            </a:r>
            <a:r>
              <a:rPr lang="en-AU" sz="1600" b="1" dirty="0" err="1">
                <a:solidFill>
                  <a:schemeClr val="accent1">
                    <a:lumMod val="75000"/>
                  </a:schemeClr>
                </a:solidFill>
                <a:latin typeface="Times New Roman" panose="02020603050405020304" pitchFamily="18" charset="0"/>
                <a:ea typeface="Times New Roman" panose="02020603050405020304" pitchFamily="18" charset="0"/>
              </a:rPr>
              <a:t>süreyle</a:t>
            </a:r>
            <a:r>
              <a:rPr lang="en-AU" sz="1600" b="1"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herhangi</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bir</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bedelli</a:t>
            </a:r>
            <a:r>
              <a:rPr lang="tr-TR" sz="1600" dirty="0">
                <a:solidFill>
                  <a:schemeClr val="accent1">
                    <a:lumMod val="75000"/>
                  </a:schemeClr>
                </a:solidFill>
                <a:latin typeface="Times New Roman" panose="02020603050405020304" pitchFamily="18" charset="0"/>
                <a:ea typeface="Times New Roman" panose="02020603050405020304" pitchFamily="18" charset="0"/>
              </a:rPr>
              <a:t>/bedelsiz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sermaye</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artırımı</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yapılmamasına</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ve</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dolaşımdaki</a:t>
            </a:r>
            <a:r>
              <a:rPr lang="en-AU" sz="1600" dirty="0">
                <a:solidFill>
                  <a:schemeClr val="accent1">
                    <a:lumMod val="75000"/>
                  </a:schemeClr>
                </a:solidFill>
                <a:latin typeface="Times New Roman" panose="02020603050405020304" pitchFamily="18" charset="0"/>
                <a:ea typeface="Times New Roman" panose="02020603050405020304" pitchFamily="18" charset="0"/>
              </a:rPr>
              <a:t> pay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miktarının</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artırılmamasına</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bu</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süre</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boyunca</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yeni</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bir</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satış</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veya</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halka</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arz</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yapılmasına</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ya</a:t>
            </a:r>
            <a:r>
              <a:rPr lang="en-AU" sz="1600" dirty="0">
                <a:solidFill>
                  <a:schemeClr val="accent1">
                    <a:lumMod val="75000"/>
                  </a:schemeClr>
                </a:solidFill>
                <a:latin typeface="Times New Roman" panose="02020603050405020304" pitchFamily="18" charset="0"/>
                <a:ea typeface="Times New Roman" panose="02020603050405020304" pitchFamily="18" charset="0"/>
              </a:rPr>
              <a:t> da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dolaşımdaki</a:t>
            </a:r>
            <a:r>
              <a:rPr lang="en-AU" sz="1600" dirty="0">
                <a:solidFill>
                  <a:schemeClr val="accent1">
                    <a:lumMod val="75000"/>
                  </a:schemeClr>
                </a:solidFill>
                <a:latin typeface="Times New Roman" panose="02020603050405020304" pitchFamily="18" charset="0"/>
                <a:ea typeface="Times New Roman" panose="02020603050405020304" pitchFamily="18" charset="0"/>
              </a:rPr>
              <a:t> pay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miktarının</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artması</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neticesini</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doğuracak</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herhangi</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bir</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başka</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karar</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alınmamasına</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ve</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açıklamada</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bulunulmamasına</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karar</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r>
              <a:rPr lang="en-AU" sz="1600" dirty="0" err="1">
                <a:solidFill>
                  <a:schemeClr val="accent1">
                    <a:lumMod val="75000"/>
                  </a:schemeClr>
                </a:solidFill>
                <a:latin typeface="Times New Roman" panose="02020603050405020304" pitchFamily="18" charset="0"/>
                <a:ea typeface="Times New Roman" panose="02020603050405020304" pitchFamily="18" charset="0"/>
              </a:rPr>
              <a:t>verilmiştir</a:t>
            </a:r>
            <a:r>
              <a:rPr lang="en-AU" sz="1600" dirty="0">
                <a:solidFill>
                  <a:schemeClr val="accent1">
                    <a:lumMod val="75000"/>
                  </a:schemeClr>
                </a:solidFill>
                <a:latin typeface="Times New Roman" panose="02020603050405020304" pitchFamily="18" charset="0"/>
                <a:ea typeface="Times New Roman" panose="02020603050405020304" pitchFamily="18" charset="0"/>
              </a:rPr>
              <a:t>. </a:t>
            </a:r>
            <a:endParaRPr lang="tr-TR" sz="1600" dirty="0">
              <a:solidFill>
                <a:schemeClr val="accent1">
                  <a:lumMod val="75000"/>
                </a:schemeClr>
              </a:solidFill>
            </a:endParaRPr>
          </a:p>
        </p:txBody>
      </p:sp>
      <p:sp>
        <p:nvSpPr>
          <p:cNvPr id="9" name="Dikdörtgen 8"/>
          <p:cNvSpPr/>
          <p:nvPr/>
        </p:nvSpPr>
        <p:spPr>
          <a:xfrm>
            <a:off x="4644988" y="1506312"/>
            <a:ext cx="3816424" cy="3370153"/>
          </a:xfrm>
          <a:prstGeom prst="rect">
            <a:avLst/>
          </a:prstGeom>
        </p:spPr>
        <p:txBody>
          <a:bodyPr wrap="square">
            <a:spAutoFit/>
          </a:bodyPr>
          <a:lstStyle/>
          <a:p>
            <a:pPr marR="351790" algn="just">
              <a:spcBef>
                <a:spcPts val="600"/>
              </a:spcBef>
              <a:spcAft>
                <a:spcPts val="600"/>
              </a:spcAft>
              <a:tabLst>
                <a:tab pos="5164455" algn="l"/>
              </a:tabLst>
            </a:pPr>
            <a:r>
              <a:rPr lang="tr-TR" sz="1600" b="1" dirty="0">
                <a:solidFill>
                  <a:schemeClr val="accent1">
                    <a:lumMod val="75000"/>
                  </a:schemeClr>
                </a:solidFill>
                <a:latin typeface="Times New Roman" panose="02020603050405020304" pitchFamily="18" charset="0"/>
                <a:ea typeface="MS Mincho"/>
                <a:cs typeface="Times New Roman" panose="02020603050405020304" pitchFamily="18" charset="0"/>
              </a:rPr>
              <a:t>Ortaklar</a:t>
            </a:r>
            <a:r>
              <a:rPr lang="en-AU" sz="1600" b="1" dirty="0">
                <a:solidFill>
                  <a:schemeClr val="accent1">
                    <a:lumMod val="75000"/>
                  </a:schemeClr>
                </a:solidFill>
                <a:latin typeface="Times New Roman" panose="02020603050405020304" pitchFamily="18" charset="0"/>
                <a:ea typeface="MS Mincho"/>
                <a:cs typeface="Times New Roman" panose="02020603050405020304" pitchFamily="18" charset="0"/>
              </a:rPr>
              <a:t> </a:t>
            </a:r>
            <a:r>
              <a:rPr lang="en-AU" sz="1600" b="1" dirty="0" err="1">
                <a:solidFill>
                  <a:schemeClr val="accent1">
                    <a:lumMod val="75000"/>
                  </a:schemeClr>
                </a:solidFill>
                <a:latin typeface="Times New Roman" panose="02020603050405020304" pitchFamily="18" charset="0"/>
                <a:ea typeface="MS Mincho"/>
                <a:cs typeface="Times New Roman" panose="02020603050405020304" pitchFamily="18" charset="0"/>
              </a:rPr>
              <a:t>tarafından</a:t>
            </a:r>
            <a:r>
              <a:rPr lang="en-AU" sz="1600" b="1" dirty="0">
                <a:solidFill>
                  <a:schemeClr val="accent1">
                    <a:lumMod val="75000"/>
                  </a:schemeClr>
                </a:solidFill>
                <a:latin typeface="Times New Roman" panose="02020603050405020304" pitchFamily="18" charset="0"/>
                <a:ea typeface="MS Mincho"/>
                <a:cs typeface="Times New Roman" panose="02020603050405020304" pitchFamily="18" charset="0"/>
              </a:rPr>
              <a:t> </a:t>
            </a:r>
            <a:r>
              <a:rPr lang="en-AU" sz="1600" b="1" dirty="0" err="1">
                <a:solidFill>
                  <a:schemeClr val="accent1">
                    <a:lumMod val="75000"/>
                  </a:schemeClr>
                </a:solidFill>
                <a:latin typeface="Times New Roman" panose="02020603050405020304" pitchFamily="18" charset="0"/>
                <a:ea typeface="MS Mincho"/>
                <a:cs typeface="Times New Roman" panose="02020603050405020304" pitchFamily="18" charset="0"/>
              </a:rPr>
              <a:t>verilen</a:t>
            </a:r>
            <a:r>
              <a:rPr lang="en-AU" sz="1600" b="1" dirty="0">
                <a:solidFill>
                  <a:schemeClr val="accent1">
                    <a:lumMod val="75000"/>
                  </a:schemeClr>
                </a:solidFill>
                <a:latin typeface="Times New Roman" panose="02020603050405020304" pitchFamily="18" charset="0"/>
                <a:ea typeface="MS Mincho"/>
                <a:cs typeface="Times New Roman" panose="02020603050405020304" pitchFamily="18" charset="0"/>
              </a:rPr>
              <a:t> </a:t>
            </a:r>
            <a:r>
              <a:rPr lang="en-AU" sz="1600" b="1" dirty="0" err="1">
                <a:solidFill>
                  <a:schemeClr val="accent1">
                    <a:lumMod val="75000"/>
                  </a:schemeClr>
                </a:solidFill>
                <a:latin typeface="Times New Roman" panose="02020603050405020304" pitchFamily="18" charset="0"/>
                <a:ea typeface="MS Mincho"/>
                <a:cs typeface="Times New Roman" panose="02020603050405020304" pitchFamily="18" charset="0"/>
              </a:rPr>
              <a:t>taahhüt</a:t>
            </a:r>
            <a:r>
              <a:rPr lang="en-AU" sz="1600" b="1" dirty="0">
                <a:solidFill>
                  <a:schemeClr val="accent1">
                    <a:lumMod val="75000"/>
                  </a:schemeClr>
                </a:solidFill>
                <a:latin typeface="Times New Roman" panose="02020603050405020304" pitchFamily="18" charset="0"/>
                <a:ea typeface="MS Mincho"/>
                <a:cs typeface="Times New Roman" panose="02020603050405020304" pitchFamily="18" charset="0"/>
              </a:rPr>
              <a:t>:</a:t>
            </a:r>
            <a:endParaRPr lang="tr-TR" sz="1600" dirty="0">
              <a:solidFill>
                <a:schemeClr val="accent1">
                  <a:lumMod val="75000"/>
                </a:schemeClr>
              </a:solidFill>
              <a:latin typeface="Times New Roman" panose="02020603050405020304" pitchFamily="18" charset="0"/>
              <a:ea typeface="MS Mincho"/>
              <a:cs typeface="Times New Roman" panose="02020603050405020304" pitchFamily="18" charset="0"/>
            </a:endParaRPr>
          </a:p>
          <a:p>
            <a:pPr algn="just"/>
            <a:r>
              <a:rPr lang="en-AU" sz="1600" dirty="0" err="1">
                <a:solidFill>
                  <a:schemeClr val="accent1">
                    <a:lumMod val="75000"/>
                  </a:schemeClr>
                </a:solidFill>
                <a:latin typeface="Times New Roman" panose="02020603050405020304" pitchFamily="18" charset="0"/>
                <a:cs typeface="Times New Roman" panose="02020603050405020304" pitchFamily="18" charset="0"/>
              </a:rPr>
              <a:t>Tapdi</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Oksijen</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Özel</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Sağlık</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Ve</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Eğitim</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Hizmetleri</a:t>
            </a:r>
            <a:r>
              <a:rPr lang="en-AU" sz="1600" dirty="0">
                <a:solidFill>
                  <a:schemeClr val="accent1">
                    <a:lumMod val="75000"/>
                  </a:schemeClr>
                </a:solidFill>
                <a:latin typeface="Times New Roman" panose="02020603050405020304" pitchFamily="18" charset="0"/>
                <a:cs typeface="Times New Roman" panose="02020603050405020304" pitchFamily="18" charset="0"/>
              </a:rPr>
              <a:t> San. Tic.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A.Ş.’de</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sahip</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olduğum</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şirket</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paylarını</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Borsa’da</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işlem</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görmeye</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başladıktan</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itibaren</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b="1" dirty="0">
                <a:solidFill>
                  <a:schemeClr val="accent1">
                    <a:lumMod val="75000"/>
                  </a:schemeClr>
                </a:solidFill>
                <a:latin typeface="Times New Roman" panose="02020603050405020304" pitchFamily="18" charset="0"/>
                <a:cs typeface="Times New Roman" panose="02020603050405020304" pitchFamily="18" charset="0"/>
              </a:rPr>
              <a:t>18 ay </a:t>
            </a:r>
            <a:r>
              <a:rPr lang="en-AU" sz="1600" b="1" dirty="0" err="1">
                <a:solidFill>
                  <a:schemeClr val="accent1">
                    <a:lumMod val="75000"/>
                  </a:schemeClr>
                </a:solidFill>
                <a:latin typeface="Times New Roman" panose="02020603050405020304" pitchFamily="18" charset="0"/>
                <a:cs typeface="Times New Roman" panose="02020603050405020304" pitchFamily="18" charset="0"/>
              </a:rPr>
              <a:t>süreyle</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Şirket</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sermayesinde</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sahip</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olduğum</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payların</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tamamını</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ya</a:t>
            </a:r>
            <a:r>
              <a:rPr lang="en-AU" sz="1600" dirty="0">
                <a:solidFill>
                  <a:schemeClr val="accent1">
                    <a:lumMod val="75000"/>
                  </a:schemeClr>
                </a:solidFill>
                <a:latin typeface="Times New Roman" panose="02020603050405020304" pitchFamily="18" charset="0"/>
                <a:cs typeface="Times New Roman" panose="02020603050405020304" pitchFamily="18" charset="0"/>
              </a:rPr>
              <a:t> da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bir</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kısmını</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herhangi</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bir</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fiyattan</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borsada</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satmamayı</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dolaşımdaki</a:t>
            </a:r>
            <a:r>
              <a:rPr lang="en-AU" sz="1600" dirty="0">
                <a:solidFill>
                  <a:schemeClr val="accent1">
                    <a:lumMod val="75000"/>
                  </a:schemeClr>
                </a:solidFill>
                <a:latin typeface="Times New Roman" panose="02020603050405020304" pitchFamily="18" charset="0"/>
                <a:cs typeface="Times New Roman" panose="02020603050405020304" pitchFamily="18" charset="0"/>
              </a:rPr>
              <a:t> pay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miktarını</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artırmayacağımı</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Borsa</a:t>
            </a:r>
            <a:r>
              <a:rPr lang="en-AU" sz="1600" dirty="0">
                <a:solidFill>
                  <a:schemeClr val="accent1">
                    <a:lumMod val="75000"/>
                  </a:schemeClr>
                </a:solidFill>
                <a:latin typeface="Times New Roman" panose="02020603050405020304" pitchFamily="18" charset="0"/>
                <a:cs typeface="Times New Roman" panose="02020603050405020304" pitchFamily="18" charset="0"/>
              </a:rPr>
              <a:t> İstanbul A.Ş.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dışında</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yapılacak</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satışlarda</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satışa</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konu</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payların</a:t>
            </a:r>
            <a:r>
              <a:rPr lang="en-AU" sz="1600" dirty="0">
                <a:solidFill>
                  <a:schemeClr val="accent1">
                    <a:lumMod val="75000"/>
                  </a:schemeClr>
                </a:solidFill>
                <a:latin typeface="Times New Roman" panose="02020603050405020304" pitchFamily="18" charset="0"/>
                <a:cs typeface="Times New Roman" panose="02020603050405020304" pitchFamily="18" charset="0"/>
              </a:rPr>
              <a:t> da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bu</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sınırlamalara</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tabi</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olacağını</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alıcılara</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bildireceğimi</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kabul</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beyan</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ve</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taahhüt</a:t>
            </a:r>
            <a:r>
              <a:rPr lang="en-AU" sz="1600" dirty="0">
                <a:solidFill>
                  <a:schemeClr val="accent1">
                    <a:lumMod val="75000"/>
                  </a:schemeClr>
                </a:solidFill>
                <a:latin typeface="Times New Roman" panose="02020603050405020304" pitchFamily="18" charset="0"/>
                <a:cs typeface="Times New Roman" panose="02020603050405020304" pitchFamily="18" charset="0"/>
              </a:rPr>
              <a:t> </a:t>
            </a:r>
            <a:r>
              <a:rPr lang="en-AU" sz="1600" dirty="0" err="1">
                <a:solidFill>
                  <a:schemeClr val="accent1">
                    <a:lumMod val="75000"/>
                  </a:schemeClr>
                </a:solidFill>
                <a:latin typeface="Times New Roman" panose="02020603050405020304" pitchFamily="18" charset="0"/>
                <a:cs typeface="Times New Roman" panose="02020603050405020304" pitchFamily="18" charset="0"/>
              </a:rPr>
              <a:t>ederim</a:t>
            </a:r>
            <a:r>
              <a:rPr lang="en-AU" sz="1600" dirty="0">
                <a:solidFill>
                  <a:schemeClr val="accent1">
                    <a:lumMod val="75000"/>
                  </a:schemeClr>
                </a:solidFill>
                <a:latin typeface="Times New Roman" panose="02020603050405020304" pitchFamily="18" charset="0"/>
                <a:cs typeface="Times New Roman" panose="02020603050405020304" pitchFamily="18" charset="0"/>
              </a:rPr>
              <a:t>.</a:t>
            </a:r>
            <a:endParaRPr lang="tr-TR" sz="16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1" name="Resim 3">
            <a:extLst>
              <a:ext uri="{FF2B5EF4-FFF2-40B4-BE49-F238E27FC236}">
                <a16:creationId xmlns:a16="http://schemas.microsoft.com/office/drawing/2014/main" id="{F728A8E5-8A42-2E33-BCF2-4BBCB1BD3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2259426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17</a:t>
            </a:fld>
            <a:endParaRPr lang="tr-TR"/>
          </a:p>
        </p:txBody>
      </p:sp>
      <p:sp>
        <p:nvSpPr>
          <p:cNvPr id="12" name="Rectangle 11"/>
          <p:cNvSpPr/>
          <p:nvPr/>
        </p:nvSpPr>
        <p:spPr>
          <a:xfrm>
            <a:off x="755576" y="620688"/>
            <a:ext cx="4968552" cy="584775"/>
          </a:xfrm>
          <a:prstGeom prst="rect">
            <a:avLst/>
          </a:prstGeom>
        </p:spPr>
        <p:txBody>
          <a:bodyPr wrap="square">
            <a:spAutoFit/>
          </a:bodyPr>
          <a:lstStyle/>
          <a:p>
            <a:r>
              <a:rPr lang="tr-TR" sz="3200" b="1" dirty="0">
                <a:solidFill>
                  <a:schemeClr val="tx2"/>
                </a:solidFill>
                <a:latin typeface="Baskerville" panose="02020502070401020303" pitchFamily="18" charset="0"/>
                <a:ea typeface="Baskerville" panose="02020502070401020303" pitchFamily="18" charset="0"/>
              </a:rPr>
              <a:t>V. Mali Performans</a:t>
            </a:r>
            <a:endParaRPr lang="tr-TR" sz="3200" dirty="0">
              <a:latin typeface="Baskerville" panose="02020502070401020303" pitchFamily="18" charset="0"/>
              <a:ea typeface="Baskerville" panose="02020502070401020303" pitchFamily="18" charset="0"/>
            </a:endParaRPr>
          </a:p>
        </p:txBody>
      </p:sp>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3472032285"/>
              </p:ext>
            </p:extLst>
          </p:nvPr>
        </p:nvGraphicFramePr>
        <p:xfrm>
          <a:off x="755576" y="1440400"/>
          <a:ext cx="7560840" cy="4619124"/>
        </p:xfrm>
        <a:graphic>
          <a:graphicData uri="http://schemas.openxmlformats.org/drawingml/2006/table">
            <a:tbl>
              <a:tblPr firstRow="1" firstCol="1" bandRow="1">
                <a:tableStyleId>{5940675A-B579-460E-94D1-54222C63F5DA}</a:tableStyleId>
              </a:tblPr>
              <a:tblGrid>
                <a:gridCol w="3312367">
                  <a:extLst>
                    <a:ext uri="{9D8B030D-6E8A-4147-A177-3AD203B41FA5}">
                      <a16:colId xmlns:a16="http://schemas.microsoft.com/office/drawing/2014/main" val="2959677758"/>
                    </a:ext>
                  </a:extLst>
                </a:gridCol>
                <a:gridCol w="1008112">
                  <a:extLst>
                    <a:ext uri="{9D8B030D-6E8A-4147-A177-3AD203B41FA5}">
                      <a16:colId xmlns:a16="http://schemas.microsoft.com/office/drawing/2014/main" val="3840235036"/>
                    </a:ext>
                  </a:extLst>
                </a:gridCol>
                <a:gridCol w="944534">
                  <a:extLst>
                    <a:ext uri="{9D8B030D-6E8A-4147-A177-3AD203B41FA5}">
                      <a16:colId xmlns:a16="http://schemas.microsoft.com/office/drawing/2014/main" val="2753093233"/>
                    </a:ext>
                  </a:extLst>
                </a:gridCol>
                <a:gridCol w="1174154">
                  <a:extLst>
                    <a:ext uri="{9D8B030D-6E8A-4147-A177-3AD203B41FA5}">
                      <a16:colId xmlns:a16="http://schemas.microsoft.com/office/drawing/2014/main" val="499998714"/>
                    </a:ext>
                  </a:extLst>
                </a:gridCol>
                <a:gridCol w="1121673">
                  <a:extLst>
                    <a:ext uri="{9D8B030D-6E8A-4147-A177-3AD203B41FA5}">
                      <a16:colId xmlns:a16="http://schemas.microsoft.com/office/drawing/2014/main" val="1601697380"/>
                    </a:ext>
                  </a:extLst>
                </a:gridCol>
              </a:tblGrid>
              <a:tr h="582181">
                <a:tc>
                  <a:txBody>
                    <a:bodyPr/>
                    <a:lstStyle/>
                    <a:p>
                      <a:pPr algn="just">
                        <a:lnSpc>
                          <a:spcPct val="107000"/>
                        </a:lnSpc>
                        <a:spcAft>
                          <a:spcPts val="0"/>
                        </a:spcAft>
                      </a:pPr>
                      <a:r>
                        <a:rPr lang="tr-TR" sz="1400" b="1" dirty="0">
                          <a:solidFill>
                            <a:schemeClr val="bg1"/>
                          </a:solidFill>
                          <a:effectLst/>
                          <a:latin typeface="Times New Roman" panose="02020603050405020304" pitchFamily="18" charset="0"/>
                          <a:cs typeface="Times New Roman" panose="02020603050405020304" pitchFamily="18" charset="0"/>
                        </a:rPr>
                        <a:t>Likidite Oranları</a:t>
                      </a:r>
                      <a:endParaRPr lang="tr-TR"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r">
                        <a:lnSpc>
                          <a:spcPct val="107000"/>
                        </a:lnSpc>
                        <a:spcAft>
                          <a:spcPts val="0"/>
                        </a:spcAft>
                      </a:pPr>
                      <a:r>
                        <a:rPr lang="tr-TR" sz="1400" b="1">
                          <a:solidFill>
                            <a:schemeClr val="bg1"/>
                          </a:solidFill>
                          <a:effectLst/>
                          <a:latin typeface="Times New Roman" panose="02020603050405020304" pitchFamily="18" charset="0"/>
                          <a:cs typeface="Times New Roman" panose="02020603050405020304" pitchFamily="18" charset="0"/>
                        </a:rPr>
                        <a:t>31.12.2019</a:t>
                      </a:r>
                      <a:endParaRPr lang="tr-TR" sz="1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r">
                        <a:lnSpc>
                          <a:spcPct val="107000"/>
                        </a:lnSpc>
                        <a:spcAft>
                          <a:spcPts val="0"/>
                        </a:spcAft>
                      </a:pPr>
                      <a:r>
                        <a:rPr lang="tr-TR" sz="1400" b="1">
                          <a:solidFill>
                            <a:schemeClr val="bg1"/>
                          </a:solidFill>
                          <a:effectLst/>
                          <a:latin typeface="Times New Roman" panose="02020603050405020304" pitchFamily="18" charset="0"/>
                          <a:cs typeface="Times New Roman" panose="02020603050405020304" pitchFamily="18" charset="0"/>
                        </a:rPr>
                        <a:t>31.12.2020</a:t>
                      </a:r>
                      <a:endParaRPr lang="tr-TR" sz="1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r">
                        <a:lnSpc>
                          <a:spcPct val="107000"/>
                        </a:lnSpc>
                        <a:spcAft>
                          <a:spcPts val="0"/>
                        </a:spcAft>
                      </a:pPr>
                      <a:r>
                        <a:rPr lang="tr-TR" sz="1400" b="1">
                          <a:solidFill>
                            <a:schemeClr val="bg1"/>
                          </a:solidFill>
                          <a:effectLst/>
                          <a:latin typeface="Times New Roman" panose="02020603050405020304" pitchFamily="18" charset="0"/>
                          <a:cs typeface="Times New Roman" panose="02020603050405020304" pitchFamily="18" charset="0"/>
                        </a:rPr>
                        <a:t>31.12.2021</a:t>
                      </a:r>
                      <a:endParaRPr lang="tr-TR" sz="1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r">
                        <a:lnSpc>
                          <a:spcPct val="107000"/>
                        </a:lnSpc>
                        <a:spcAft>
                          <a:spcPts val="0"/>
                        </a:spcAft>
                      </a:pPr>
                      <a:r>
                        <a:rPr lang="tr-TR" sz="1400" b="1" dirty="0">
                          <a:solidFill>
                            <a:schemeClr val="bg1"/>
                          </a:solidFill>
                          <a:effectLst/>
                          <a:latin typeface="Times New Roman" panose="02020603050405020304" pitchFamily="18" charset="0"/>
                          <a:cs typeface="Times New Roman" panose="02020603050405020304" pitchFamily="18" charset="0"/>
                        </a:rPr>
                        <a:t> </a:t>
                      </a:r>
                    </a:p>
                    <a:p>
                      <a:pPr algn="r">
                        <a:lnSpc>
                          <a:spcPct val="107000"/>
                        </a:lnSpc>
                        <a:spcAft>
                          <a:spcPts val="0"/>
                        </a:spcAft>
                      </a:pPr>
                      <a:r>
                        <a:rPr lang="tr-TR" sz="1400" b="1" dirty="0">
                          <a:solidFill>
                            <a:schemeClr val="bg1"/>
                          </a:solidFill>
                          <a:effectLst/>
                          <a:latin typeface="Times New Roman" panose="02020603050405020304" pitchFamily="18" charset="0"/>
                          <a:cs typeface="Times New Roman" panose="02020603050405020304" pitchFamily="18" charset="0"/>
                        </a:rPr>
                        <a:t>30.09.2022</a:t>
                      </a:r>
                      <a:endParaRPr lang="tr-TR"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2"/>
                    </a:solidFill>
                  </a:tcPr>
                </a:tc>
                <a:extLst>
                  <a:ext uri="{0D108BD9-81ED-4DB2-BD59-A6C34878D82A}">
                    <a16:rowId xmlns:a16="http://schemas.microsoft.com/office/drawing/2014/main" val="1985146355"/>
                  </a:ext>
                </a:extLst>
              </a:tr>
              <a:tr h="242575">
                <a:tc>
                  <a:txBody>
                    <a:bodyPr/>
                    <a:lstStyle/>
                    <a:p>
                      <a:pPr algn="just">
                        <a:lnSpc>
                          <a:spcPct val="107000"/>
                        </a:lnSpc>
                        <a:spcAft>
                          <a:spcPts val="0"/>
                        </a:spcAft>
                      </a:pPr>
                      <a:r>
                        <a:rPr lang="tr-TR" sz="1400">
                          <a:effectLst/>
                          <a:latin typeface="Times New Roman" panose="02020603050405020304" pitchFamily="18" charset="0"/>
                          <a:cs typeface="Times New Roman" panose="02020603050405020304" pitchFamily="18" charset="0"/>
                        </a:rPr>
                        <a:t>Cari Oran</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1,83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1,92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2,13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2,59</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465100661"/>
                  </a:ext>
                </a:extLst>
              </a:tr>
              <a:tr h="242575">
                <a:tc>
                  <a:txBody>
                    <a:bodyPr/>
                    <a:lstStyle/>
                    <a:p>
                      <a:pPr algn="just">
                        <a:lnSpc>
                          <a:spcPct val="107000"/>
                        </a:lnSpc>
                        <a:spcAft>
                          <a:spcPts val="0"/>
                        </a:spcAft>
                      </a:pPr>
                      <a:r>
                        <a:rPr lang="tr-TR" sz="1400">
                          <a:effectLst/>
                          <a:latin typeface="Times New Roman" panose="02020603050405020304" pitchFamily="18" charset="0"/>
                          <a:cs typeface="Times New Roman" panose="02020603050405020304" pitchFamily="18" charset="0"/>
                        </a:rPr>
                        <a:t>Likidite Oranı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1,57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1,84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1,93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2,43</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112358482"/>
                  </a:ext>
                </a:extLst>
              </a:tr>
              <a:tr h="242575">
                <a:tc>
                  <a:txBody>
                    <a:bodyPr/>
                    <a:lstStyle/>
                    <a:p>
                      <a:pPr algn="just">
                        <a:lnSpc>
                          <a:spcPct val="107000"/>
                        </a:lnSpc>
                        <a:spcAft>
                          <a:spcPts val="0"/>
                        </a:spcAft>
                      </a:pPr>
                      <a:r>
                        <a:rPr lang="tr-TR" sz="1400">
                          <a:effectLst/>
                          <a:latin typeface="Times New Roman" panose="02020603050405020304" pitchFamily="18" charset="0"/>
                          <a:cs typeface="Times New Roman" panose="02020603050405020304" pitchFamily="18" charset="0"/>
                        </a:rPr>
                        <a:t>Nakit Oran</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1,16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1,25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1,45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1,87</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775904337"/>
                  </a:ext>
                </a:extLst>
              </a:tr>
              <a:tr h="242575">
                <a:tc>
                  <a:txBody>
                    <a:bodyPr/>
                    <a:lstStyle/>
                    <a:p>
                      <a:pPr algn="just">
                        <a:lnSpc>
                          <a:spcPct val="107000"/>
                        </a:lnSpc>
                        <a:spcAft>
                          <a:spcPts val="0"/>
                        </a:spcAft>
                      </a:pPr>
                      <a:endParaRPr lang="tr-TR" sz="1400" b="1" dirty="0">
                        <a:solidFill>
                          <a:schemeClr val="bg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tr-TR" sz="1400" b="1" dirty="0">
                          <a:solidFill>
                            <a:schemeClr val="bg1"/>
                          </a:solidFill>
                          <a:effectLst/>
                          <a:latin typeface="Times New Roman" panose="02020603050405020304" pitchFamily="18" charset="0"/>
                          <a:cs typeface="Times New Roman" panose="02020603050405020304" pitchFamily="18" charset="0"/>
                        </a:rPr>
                        <a:t>Mali Yapı Oranları</a:t>
                      </a:r>
                    </a:p>
                    <a:p>
                      <a:pPr algn="just">
                        <a:lnSpc>
                          <a:spcPct val="107000"/>
                        </a:lnSpc>
                        <a:spcAft>
                          <a:spcPts val="0"/>
                        </a:spcAft>
                      </a:pPr>
                      <a:endParaRPr lang="tr-TR"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r">
                        <a:lnSpc>
                          <a:spcPct val="107000"/>
                        </a:lnSpc>
                        <a:spcAft>
                          <a:spcPts val="0"/>
                        </a:spcAft>
                      </a:pPr>
                      <a:r>
                        <a:rPr lang="tr-TR" sz="1400" b="1">
                          <a:solidFill>
                            <a:schemeClr val="bg1"/>
                          </a:solidFill>
                          <a:effectLst/>
                          <a:latin typeface="Times New Roman" panose="02020603050405020304" pitchFamily="18" charset="0"/>
                          <a:cs typeface="Times New Roman" panose="02020603050405020304" pitchFamily="18" charset="0"/>
                        </a:rPr>
                        <a:t>31.12.2019</a:t>
                      </a:r>
                      <a:endParaRPr lang="tr-TR" sz="1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r">
                        <a:lnSpc>
                          <a:spcPct val="107000"/>
                        </a:lnSpc>
                        <a:spcAft>
                          <a:spcPts val="0"/>
                        </a:spcAft>
                      </a:pPr>
                      <a:r>
                        <a:rPr lang="tr-TR" sz="1400" b="1">
                          <a:solidFill>
                            <a:schemeClr val="bg1"/>
                          </a:solidFill>
                          <a:effectLst/>
                          <a:latin typeface="Times New Roman" panose="02020603050405020304" pitchFamily="18" charset="0"/>
                          <a:cs typeface="Times New Roman" panose="02020603050405020304" pitchFamily="18" charset="0"/>
                        </a:rPr>
                        <a:t>31.12.2020</a:t>
                      </a:r>
                      <a:endParaRPr lang="tr-TR" sz="1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r">
                        <a:lnSpc>
                          <a:spcPct val="107000"/>
                        </a:lnSpc>
                        <a:spcAft>
                          <a:spcPts val="0"/>
                        </a:spcAft>
                      </a:pPr>
                      <a:r>
                        <a:rPr lang="tr-TR" sz="1400" b="1">
                          <a:solidFill>
                            <a:schemeClr val="bg1"/>
                          </a:solidFill>
                          <a:effectLst/>
                          <a:latin typeface="Times New Roman" panose="02020603050405020304" pitchFamily="18" charset="0"/>
                          <a:cs typeface="Times New Roman" panose="02020603050405020304" pitchFamily="18" charset="0"/>
                        </a:rPr>
                        <a:t>31.12.2021</a:t>
                      </a:r>
                      <a:endParaRPr lang="tr-TR" sz="1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r">
                        <a:lnSpc>
                          <a:spcPct val="107000"/>
                        </a:lnSpc>
                        <a:spcAft>
                          <a:spcPts val="0"/>
                        </a:spcAft>
                      </a:pPr>
                      <a:endParaRPr lang="tr-TR" sz="1400" b="1" dirty="0">
                        <a:solidFill>
                          <a:schemeClr val="bg1"/>
                        </a:solidFill>
                        <a:effectLst/>
                        <a:latin typeface="Times New Roman" panose="02020603050405020304" pitchFamily="18" charset="0"/>
                        <a:cs typeface="Times New Roman" panose="02020603050405020304" pitchFamily="18" charset="0"/>
                      </a:endParaRPr>
                    </a:p>
                    <a:p>
                      <a:pPr algn="r">
                        <a:lnSpc>
                          <a:spcPct val="107000"/>
                        </a:lnSpc>
                        <a:spcAft>
                          <a:spcPts val="0"/>
                        </a:spcAft>
                      </a:pPr>
                      <a:r>
                        <a:rPr lang="tr-TR" sz="1400" b="1" dirty="0">
                          <a:solidFill>
                            <a:schemeClr val="bg1"/>
                          </a:solidFill>
                          <a:effectLst/>
                          <a:latin typeface="Times New Roman" panose="02020603050405020304" pitchFamily="18" charset="0"/>
                          <a:cs typeface="Times New Roman" panose="02020603050405020304" pitchFamily="18" charset="0"/>
                        </a:rPr>
                        <a:t>30.09.2022</a:t>
                      </a:r>
                      <a:endParaRPr lang="tr-TR"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2"/>
                    </a:solidFill>
                  </a:tcPr>
                </a:tc>
                <a:extLst>
                  <a:ext uri="{0D108BD9-81ED-4DB2-BD59-A6C34878D82A}">
                    <a16:rowId xmlns:a16="http://schemas.microsoft.com/office/drawing/2014/main" val="1367569404"/>
                  </a:ext>
                </a:extLst>
              </a:tr>
              <a:tr h="281878">
                <a:tc>
                  <a:txBody>
                    <a:bodyPr/>
                    <a:lstStyle/>
                    <a:p>
                      <a:pPr algn="just">
                        <a:lnSpc>
                          <a:spcPct val="107000"/>
                        </a:lnSpc>
                        <a:spcAft>
                          <a:spcPts val="0"/>
                        </a:spcAft>
                      </a:pPr>
                      <a:r>
                        <a:rPr lang="tr-TR" sz="1400" dirty="0">
                          <a:effectLst/>
                          <a:latin typeface="Times New Roman" panose="02020603050405020304" pitchFamily="18" charset="0"/>
                          <a:cs typeface="Times New Roman" panose="02020603050405020304" pitchFamily="18" charset="0"/>
                        </a:rPr>
                        <a:t>Kaldıraç Oranı</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dirty="0">
                          <a:effectLst/>
                          <a:latin typeface="Times New Roman" panose="02020603050405020304" pitchFamily="18" charset="0"/>
                          <a:cs typeface="Times New Roman" panose="02020603050405020304" pitchFamily="18" charset="0"/>
                        </a:rPr>
                        <a:t>%37,95</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%38,90</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%20,95</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a:t>
                      </a:r>
                    </a:p>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%20,38</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030293013"/>
                  </a:ext>
                </a:extLst>
              </a:tr>
              <a:tr h="272664">
                <a:tc>
                  <a:txBody>
                    <a:bodyPr/>
                    <a:lstStyle/>
                    <a:p>
                      <a:pPr algn="just">
                        <a:lnSpc>
                          <a:spcPct val="107000"/>
                        </a:lnSpc>
                        <a:spcAft>
                          <a:spcPts val="0"/>
                        </a:spcAft>
                      </a:pPr>
                      <a:r>
                        <a:rPr lang="tr-TR" sz="1400">
                          <a:effectLst/>
                          <a:latin typeface="Times New Roman" panose="02020603050405020304" pitchFamily="18" charset="0"/>
                          <a:cs typeface="Times New Roman" panose="02020603050405020304" pitchFamily="18" charset="0"/>
                        </a:rPr>
                        <a:t>Kısa Vadeli Yükümlülükler/Aktif Toplam</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dirty="0">
                          <a:effectLst/>
                          <a:latin typeface="Times New Roman" panose="02020603050405020304" pitchFamily="18" charset="0"/>
                          <a:cs typeface="Times New Roman" panose="02020603050405020304" pitchFamily="18" charset="0"/>
                        </a:rPr>
                        <a:t>%22,19</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%28,52</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%14,62</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a:t>
                      </a:r>
                    </a:p>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%14,48</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318571712"/>
                  </a:ext>
                </a:extLst>
              </a:tr>
              <a:tr h="263450">
                <a:tc>
                  <a:txBody>
                    <a:bodyPr/>
                    <a:lstStyle/>
                    <a:p>
                      <a:pPr algn="just">
                        <a:lnSpc>
                          <a:spcPct val="107000"/>
                        </a:lnSpc>
                        <a:spcAft>
                          <a:spcPts val="0"/>
                        </a:spcAft>
                      </a:pPr>
                      <a:r>
                        <a:rPr lang="tr-TR" sz="1400">
                          <a:effectLst/>
                          <a:latin typeface="Times New Roman" panose="02020603050405020304" pitchFamily="18" charset="0"/>
                          <a:cs typeface="Times New Roman" panose="02020603050405020304" pitchFamily="18" charset="0"/>
                        </a:rPr>
                        <a:t>Uzun Vadeli Yükümlülükler/ Aktif Toplam</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%15,76</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%10,38</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%6,33</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a:t>
                      </a:r>
                    </a:p>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%5,90</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14791727"/>
                  </a:ext>
                </a:extLst>
              </a:tr>
              <a:tr h="406987">
                <a:tc>
                  <a:txBody>
                    <a:bodyPr/>
                    <a:lstStyle/>
                    <a:p>
                      <a:pPr algn="just">
                        <a:lnSpc>
                          <a:spcPct val="107000"/>
                        </a:lnSpc>
                        <a:spcAft>
                          <a:spcPts val="0"/>
                        </a:spcAft>
                      </a:pPr>
                      <a:r>
                        <a:rPr lang="tr-TR" sz="1400">
                          <a:effectLst/>
                          <a:latin typeface="Times New Roman" panose="02020603050405020304" pitchFamily="18" charset="0"/>
                          <a:cs typeface="Times New Roman" panose="02020603050405020304" pitchFamily="18" charset="0"/>
                        </a:rPr>
                        <a:t>Özkaynaklar/Aktif Toplam</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%62,05</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%61,10</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%79,05</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%79,62</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86355021"/>
                  </a:ext>
                </a:extLst>
              </a:tr>
              <a:tr h="351305">
                <a:tc>
                  <a:txBody>
                    <a:bodyPr/>
                    <a:lstStyle/>
                    <a:p>
                      <a:pPr algn="just">
                        <a:lnSpc>
                          <a:spcPct val="107000"/>
                        </a:lnSpc>
                        <a:spcAft>
                          <a:spcPts val="0"/>
                        </a:spcAft>
                      </a:pPr>
                      <a:r>
                        <a:rPr lang="tr-TR" sz="1400">
                          <a:effectLst/>
                          <a:latin typeface="Times New Roman" panose="02020603050405020304" pitchFamily="18" charset="0"/>
                          <a:cs typeface="Times New Roman" panose="02020603050405020304" pitchFamily="18" charset="0"/>
                        </a:rPr>
                        <a:t>Toplam Yükümlülükler/ Özkaynaklar</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%61,17</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%63,68</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%26,51</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%25,60</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84475130"/>
                  </a:ext>
                </a:extLst>
              </a:tr>
              <a:tr h="496383">
                <a:tc>
                  <a:txBody>
                    <a:bodyPr/>
                    <a:lstStyle/>
                    <a:p>
                      <a:pPr algn="just">
                        <a:lnSpc>
                          <a:spcPct val="107000"/>
                        </a:lnSpc>
                        <a:spcAft>
                          <a:spcPts val="0"/>
                        </a:spcAft>
                      </a:pPr>
                      <a:r>
                        <a:rPr lang="tr-TR" sz="1400">
                          <a:effectLst/>
                          <a:latin typeface="Times New Roman" panose="02020603050405020304" pitchFamily="18" charset="0"/>
                          <a:cs typeface="Times New Roman" panose="02020603050405020304" pitchFamily="18" charset="0"/>
                        </a:rPr>
                        <a:t>Toplam Finansal Borçlar/ Özkaynaklar</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%40,02</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%39,57</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%7,19</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dirty="0">
                          <a:effectLst/>
                          <a:latin typeface="Times New Roman" panose="02020603050405020304" pitchFamily="18" charset="0"/>
                          <a:cs typeface="Times New Roman" panose="02020603050405020304" pitchFamily="18" charset="0"/>
                        </a:rPr>
                        <a:t>%5,19</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8559364"/>
                  </a:ext>
                </a:extLst>
              </a:tr>
            </a:tbl>
          </a:graphicData>
        </a:graphic>
      </p:graphicFrame>
    </p:spTree>
    <p:extLst>
      <p:ext uri="{BB962C8B-B14F-4D97-AF65-F5344CB8AC3E}">
        <p14:creationId xmlns:p14="http://schemas.microsoft.com/office/powerpoint/2010/main" val="2429404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18</a:t>
            </a:fld>
            <a:endParaRPr lang="tr-TR"/>
          </a:p>
        </p:txBody>
      </p:sp>
      <p:sp>
        <p:nvSpPr>
          <p:cNvPr id="12" name="Rectangle 11"/>
          <p:cNvSpPr/>
          <p:nvPr/>
        </p:nvSpPr>
        <p:spPr>
          <a:xfrm>
            <a:off x="755576" y="620688"/>
            <a:ext cx="4572000" cy="584775"/>
          </a:xfrm>
          <a:prstGeom prst="rect">
            <a:avLst/>
          </a:prstGeom>
        </p:spPr>
        <p:txBody>
          <a:bodyPr>
            <a:spAutoFit/>
          </a:bodyPr>
          <a:lstStyle/>
          <a:p>
            <a:r>
              <a:rPr lang="tr-TR" sz="3200" b="1" dirty="0">
                <a:solidFill>
                  <a:schemeClr val="tx2"/>
                </a:solidFill>
                <a:latin typeface="Baskerville" panose="02020502070401020303" pitchFamily="18" charset="0"/>
                <a:ea typeface="Baskerville" panose="02020502070401020303" pitchFamily="18" charset="0"/>
              </a:rPr>
              <a:t>VI. Değerleme-1</a:t>
            </a:r>
            <a:endParaRPr lang="tr-TR" sz="3200" dirty="0">
              <a:latin typeface="Baskerville" panose="02020502070401020303" pitchFamily="18" charset="0"/>
              <a:ea typeface="Baskerville" panose="02020502070401020303" pitchFamily="18" charset="0"/>
            </a:endParaRPr>
          </a:p>
        </p:txBody>
      </p:sp>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3732861372"/>
              </p:ext>
            </p:extLst>
          </p:nvPr>
        </p:nvGraphicFramePr>
        <p:xfrm>
          <a:off x="1259632" y="1844824"/>
          <a:ext cx="6624736" cy="3611265"/>
        </p:xfrm>
        <a:graphic>
          <a:graphicData uri="http://schemas.openxmlformats.org/drawingml/2006/table">
            <a:tbl>
              <a:tblPr firstRow="1" firstCol="1" bandRow="1">
                <a:tableStyleId>{7E9639D4-E3E2-4D34-9284-5A2195B3D0D7}</a:tableStyleId>
              </a:tblPr>
              <a:tblGrid>
                <a:gridCol w="3240360">
                  <a:extLst>
                    <a:ext uri="{9D8B030D-6E8A-4147-A177-3AD203B41FA5}">
                      <a16:colId xmlns:a16="http://schemas.microsoft.com/office/drawing/2014/main" val="604238076"/>
                    </a:ext>
                  </a:extLst>
                </a:gridCol>
                <a:gridCol w="1584176">
                  <a:extLst>
                    <a:ext uri="{9D8B030D-6E8A-4147-A177-3AD203B41FA5}">
                      <a16:colId xmlns:a16="http://schemas.microsoft.com/office/drawing/2014/main" val="1683736406"/>
                    </a:ext>
                  </a:extLst>
                </a:gridCol>
                <a:gridCol w="864096">
                  <a:extLst>
                    <a:ext uri="{9D8B030D-6E8A-4147-A177-3AD203B41FA5}">
                      <a16:colId xmlns:a16="http://schemas.microsoft.com/office/drawing/2014/main" val="4109189732"/>
                    </a:ext>
                  </a:extLst>
                </a:gridCol>
                <a:gridCol w="936104">
                  <a:extLst>
                    <a:ext uri="{9D8B030D-6E8A-4147-A177-3AD203B41FA5}">
                      <a16:colId xmlns:a16="http://schemas.microsoft.com/office/drawing/2014/main" val="2884392738"/>
                    </a:ext>
                  </a:extLst>
                </a:gridCol>
              </a:tblGrid>
              <a:tr h="974031">
                <a:tc>
                  <a:txBody>
                    <a:bodyPr/>
                    <a:lstStyle/>
                    <a:p>
                      <a:pPr>
                        <a:lnSpc>
                          <a:spcPct val="107000"/>
                        </a:lnSpc>
                        <a:spcAft>
                          <a:spcPts val="0"/>
                        </a:spcAft>
                      </a:pPr>
                      <a:r>
                        <a:rPr lang="tr-TR" sz="1400" dirty="0">
                          <a:effectLst/>
                          <a:latin typeface="Times New Roman" panose="02020603050405020304" pitchFamily="18" charset="0"/>
                          <a:cs typeface="Times New Roman" panose="02020603050405020304" pitchFamily="18" charset="0"/>
                        </a:rPr>
                        <a:t> Değerleme Yöntemleri </a:t>
                      </a:r>
                    </a:p>
                    <a:p>
                      <a:pPr>
                        <a:lnSpc>
                          <a:spcPct val="107000"/>
                        </a:lnSpc>
                        <a:spcAft>
                          <a:spcPts val="0"/>
                        </a:spcAft>
                      </a:pPr>
                      <a:r>
                        <a:rPr lang="tr-TR" sz="1400" dirty="0">
                          <a:effectLst/>
                          <a:latin typeface="Times New Roman" panose="02020603050405020304" pitchFamily="18" charset="0"/>
                          <a:cs typeface="Times New Roman" panose="02020603050405020304" pitchFamily="18" charset="0"/>
                        </a:rPr>
                        <a:t>(Milyon TL)</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r">
                        <a:lnSpc>
                          <a:spcPct val="107000"/>
                        </a:lnSpc>
                        <a:spcAft>
                          <a:spcPts val="0"/>
                        </a:spcAft>
                      </a:pPr>
                      <a:r>
                        <a:rPr lang="tr-TR" sz="1400" dirty="0">
                          <a:effectLst/>
                          <a:latin typeface="Times New Roman" panose="02020603050405020304" pitchFamily="18" charset="0"/>
                          <a:cs typeface="Times New Roman" panose="02020603050405020304" pitchFamily="18" charset="0"/>
                        </a:rPr>
                        <a:t>Piyasa Değeri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r">
                        <a:lnSpc>
                          <a:spcPct val="107000"/>
                        </a:lnSpc>
                        <a:spcAft>
                          <a:spcPts val="0"/>
                        </a:spcAft>
                      </a:pPr>
                      <a:r>
                        <a:rPr lang="tr-TR" sz="1400" dirty="0">
                          <a:effectLst/>
                          <a:latin typeface="Times New Roman" panose="02020603050405020304" pitchFamily="18" charset="0"/>
                          <a:cs typeface="Times New Roman" panose="02020603050405020304" pitchFamily="18" charset="0"/>
                        </a:rPr>
                        <a:t>Ağırlık</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gn="r">
                        <a:lnSpc>
                          <a:spcPct val="107000"/>
                        </a:lnSpc>
                        <a:spcAft>
                          <a:spcPts val="0"/>
                        </a:spcAft>
                      </a:pPr>
                      <a:r>
                        <a:rPr lang="tr-TR" sz="1400" dirty="0">
                          <a:effectLst/>
                          <a:latin typeface="Times New Roman" panose="02020603050405020304" pitchFamily="18" charset="0"/>
                          <a:cs typeface="Times New Roman" panose="02020603050405020304" pitchFamily="18" charset="0"/>
                        </a:rPr>
                        <a:t>Sonuç</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extLst>
                  <a:ext uri="{0D108BD9-81ED-4DB2-BD59-A6C34878D82A}">
                    <a16:rowId xmlns:a16="http://schemas.microsoft.com/office/drawing/2014/main" val="897180769"/>
                  </a:ext>
                </a:extLst>
              </a:tr>
              <a:tr h="309750">
                <a:tc>
                  <a:txBody>
                    <a:bodyPr/>
                    <a:lstStyle/>
                    <a:p>
                      <a:pPr>
                        <a:lnSpc>
                          <a:spcPct val="107000"/>
                        </a:lnSpc>
                        <a:spcAft>
                          <a:spcPts val="0"/>
                        </a:spcAft>
                      </a:pPr>
                      <a:r>
                        <a:rPr lang="tr-TR" sz="1400" dirty="0">
                          <a:effectLst/>
                          <a:latin typeface="Times New Roman" panose="02020603050405020304" pitchFamily="18" charset="0"/>
                          <a:cs typeface="Times New Roman" panose="02020603050405020304" pitchFamily="18" charset="0"/>
                        </a:rPr>
                        <a:t>İNA</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dirty="0">
                          <a:effectLst/>
                          <a:latin typeface="Times New Roman" panose="02020603050405020304" pitchFamily="18" charset="0"/>
                          <a:cs typeface="Times New Roman" panose="02020603050405020304" pitchFamily="18" charset="0"/>
                        </a:rPr>
                        <a:t>1.314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dirty="0">
                          <a:effectLst/>
                          <a:latin typeface="Times New Roman" panose="02020603050405020304" pitchFamily="18" charset="0"/>
                          <a:cs typeface="Times New Roman" panose="02020603050405020304" pitchFamily="18" charset="0"/>
                        </a:rPr>
                        <a:t>50%</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dirty="0">
                          <a:effectLst/>
                          <a:latin typeface="Times New Roman" panose="02020603050405020304" pitchFamily="18" charset="0"/>
                          <a:cs typeface="Times New Roman" panose="02020603050405020304" pitchFamily="18" charset="0"/>
                        </a:rPr>
                        <a:t>657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80219601"/>
                  </a:ext>
                </a:extLst>
              </a:tr>
              <a:tr h="309750">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Yurt içi Çarpanlar</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1.475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25%</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369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2934135"/>
                  </a:ext>
                </a:extLst>
              </a:tr>
              <a:tr h="309750">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Yurt dışı Çarpanlar</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1.520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25%</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380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54078633"/>
                  </a:ext>
                </a:extLst>
              </a:tr>
              <a:tr h="322169">
                <a:tc>
                  <a:txBody>
                    <a:bodyPr/>
                    <a:lstStyle/>
                    <a:p>
                      <a:pPr>
                        <a:lnSpc>
                          <a:spcPct val="107000"/>
                        </a:lnSpc>
                        <a:spcAft>
                          <a:spcPts val="0"/>
                        </a:spcAft>
                      </a:pPr>
                      <a:r>
                        <a:rPr lang="tr-TR" sz="1400" dirty="0">
                          <a:effectLst/>
                          <a:latin typeface="Times New Roman" panose="02020603050405020304" pitchFamily="18" charset="0"/>
                          <a:cs typeface="Times New Roman" panose="02020603050405020304" pitchFamily="18" charset="0"/>
                        </a:rPr>
                        <a:t>Halka Arz Öncesi Şirket Değeri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tr-TR"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1.406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22123491"/>
                  </a:ext>
                </a:extLst>
              </a:tr>
              <a:tr h="309750">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Pay Fiyatı</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14,06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76063791"/>
                  </a:ext>
                </a:extLst>
              </a:tr>
              <a:tr h="309750">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%27,37 iskonto</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tr-TR"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385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93145367"/>
                  </a:ext>
                </a:extLst>
              </a:tr>
              <a:tr h="388612">
                <a:tc>
                  <a:txBody>
                    <a:bodyPr/>
                    <a:lstStyle/>
                    <a:p>
                      <a:pPr>
                        <a:lnSpc>
                          <a:spcPct val="107000"/>
                        </a:lnSpc>
                        <a:spcAft>
                          <a:spcPts val="0"/>
                        </a:spcAft>
                      </a:pPr>
                      <a:r>
                        <a:rPr lang="tr-TR" sz="1400" dirty="0">
                          <a:effectLst/>
                          <a:latin typeface="Times New Roman" panose="02020603050405020304" pitchFamily="18" charset="0"/>
                          <a:cs typeface="Times New Roman" panose="02020603050405020304" pitchFamily="18" charset="0"/>
                        </a:rPr>
                        <a:t>Halka Arz Öncesi İskontolu </a:t>
                      </a:r>
                    </a:p>
                    <a:p>
                      <a:pPr>
                        <a:lnSpc>
                          <a:spcPct val="107000"/>
                        </a:lnSpc>
                        <a:spcAft>
                          <a:spcPts val="0"/>
                        </a:spcAft>
                      </a:pPr>
                      <a:r>
                        <a:rPr lang="tr-TR" sz="1400" dirty="0">
                          <a:effectLst/>
                          <a:latin typeface="Times New Roman" panose="02020603050405020304" pitchFamily="18" charset="0"/>
                          <a:cs typeface="Times New Roman" panose="02020603050405020304" pitchFamily="18" charset="0"/>
                        </a:rPr>
                        <a:t>Şirket Değeri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tr-TR"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tr-TR" sz="1400">
                        <a:effectLst/>
                        <a:latin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1.021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27778867"/>
                  </a:ext>
                </a:extLst>
              </a:tr>
              <a:tr h="309750">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İskontolu Pay Fiyatı</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tr-TR" sz="1400" dirty="0">
                          <a:effectLst/>
                          <a:latin typeface="Times New Roman" panose="02020603050405020304" pitchFamily="18" charset="0"/>
                          <a:cs typeface="Times New Roman" panose="02020603050405020304" pitchFamily="18" charset="0"/>
                        </a:rPr>
                        <a:t>10,21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41116375"/>
                  </a:ext>
                </a:extLst>
              </a:tr>
            </a:tbl>
          </a:graphicData>
        </a:graphic>
      </p:graphicFrame>
    </p:spTree>
    <p:extLst>
      <p:ext uri="{BB962C8B-B14F-4D97-AF65-F5344CB8AC3E}">
        <p14:creationId xmlns:p14="http://schemas.microsoft.com/office/powerpoint/2010/main" val="2059494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19</a:t>
            </a:fld>
            <a:endParaRPr lang="tr-TR"/>
          </a:p>
        </p:txBody>
      </p:sp>
      <p:sp>
        <p:nvSpPr>
          <p:cNvPr id="12" name="Rectangle 11"/>
          <p:cNvSpPr/>
          <p:nvPr/>
        </p:nvSpPr>
        <p:spPr>
          <a:xfrm>
            <a:off x="755576" y="620688"/>
            <a:ext cx="4572000" cy="584775"/>
          </a:xfrm>
          <a:prstGeom prst="rect">
            <a:avLst/>
          </a:prstGeom>
        </p:spPr>
        <p:txBody>
          <a:bodyPr>
            <a:spAutoFit/>
          </a:bodyPr>
          <a:lstStyle/>
          <a:p>
            <a:r>
              <a:rPr lang="tr-TR" sz="3200" b="1" dirty="0">
                <a:solidFill>
                  <a:schemeClr val="tx2"/>
                </a:solidFill>
                <a:latin typeface="Baskerville" panose="02020502070401020303" pitchFamily="18" charset="0"/>
                <a:ea typeface="Baskerville" panose="02020502070401020303" pitchFamily="18" charset="0"/>
              </a:rPr>
              <a:t>VI. Değerleme-2</a:t>
            </a:r>
            <a:endParaRPr lang="tr-TR" sz="3200" dirty="0">
              <a:latin typeface="Baskerville" panose="02020502070401020303" pitchFamily="18" charset="0"/>
              <a:ea typeface="Baskerville" panose="02020502070401020303" pitchFamily="18" charset="0"/>
            </a:endParaRPr>
          </a:p>
        </p:txBody>
      </p:sp>
      <p:pic>
        <p:nvPicPr>
          <p:cNvPr id="11" name="Resim 3">
            <a:extLst>
              <a:ext uri="{FF2B5EF4-FFF2-40B4-BE49-F238E27FC236}">
                <a16:creationId xmlns:a16="http://schemas.microsoft.com/office/drawing/2014/main" id="{F728A8E5-8A42-2E33-BCF2-4BBCB1BD3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1498514994"/>
              </p:ext>
            </p:extLst>
          </p:nvPr>
        </p:nvGraphicFramePr>
        <p:xfrm>
          <a:off x="1259632" y="1707607"/>
          <a:ext cx="6552728" cy="3809623"/>
        </p:xfrm>
        <a:graphic>
          <a:graphicData uri="http://schemas.openxmlformats.org/drawingml/2006/table">
            <a:tbl>
              <a:tblPr firstRow="1" firstCol="1" bandRow="1">
                <a:tableStyleId>{7E9639D4-E3E2-4D34-9284-5A2195B3D0D7}</a:tableStyleId>
              </a:tblPr>
              <a:tblGrid>
                <a:gridCol w="5782995">
                  <a:extLst>
                    <a:ext uri="{9D8B030D-6E8A-4147-A177-3AD203B41FA5}">
                      <a16:colId xmlns:a16="http://schemas.microsoft.com/office/drawing/2014/main" val="460752333"/>
                    </a:ext>
                  </a:extLst>
                </a:gridCol>
                <a:gridCol w="769733">
                  <a:extLst>
                    <a:ext uri="{9D8B030D-6E8A-4147-A177-3AD203B41FA5}">
                      <a16:colId xmlns:a16="http://schemas.microsoft.com/office/drawing/2014/main" val="846735470"/>
                    </a:ext>
                  </a:extLst>
                </a:gridCol>
              </a:tblGrid>
              <a:tr h="475957">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Halka Arz Bilgileri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tc>
                  <a:txBody>
                    <a:bodyPr/>
                    <a:lstStyle/>
                    <a:p>
                      <a:pPr>
                        <a:lnSpc>
                          <a:spcPct val="107000"/>
                        </a:lnSpc>
                        <a:spcAft>
                          <a:spcPts val="0"/>
                        </a:spcAft>
                      </a:pPr>
                      <a:r>
                        <a:rPr lang="tr-TR" sz="1400" dirty="0">
                          <a:effectLst/>
                          <a:latin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chemeClr val="tx2"/>
                    </a:solidFill>
                  </a:tcPr>
                </a:tc>
                <a:extLst>
                  <a:ext uri="{0D108BD9-81ED-4DB2-BD59-A6C34878D82A}">
                    <a16:rowId xmlns:a16="http://schemas.microsoft.com/office/drawing/2014/main" val="2095654126"/>
                  </a:ext>
                </a:extLst>
              </a:tr>
              <a:tr h="253511">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Halka Arz Öncesi Özsermaye Değeri (Milyon TL)</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1.406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72828094"/>
                  </a:ext>
                </a:extLst>
              </a:tr>
              <a:tr h="253511">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Halka Arz Öncesi Ödenmiş Sermaye (Milyon TL)</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100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72255742"/>
                  </a:ext>
                </a:extLst>
              </a:tr>
              <a:tr h="253511">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Pay Fiyatı</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14,06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17340867"/>
                  </a:ext>
                </a:extLst>
              </a:tr>
              <a:tr h="273317">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Halka Arz İskontosu</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%27,37</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33323131"/>
                  </a:ext>
                </a:extLst>
              </a:tr>
              <a:tr h="253511">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Halka Arz Öncesi İskontolu Özsermaye Değeri (Milyon TL)</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1.021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84808266"/>
                  </a:ext>
                </a:extLst>
              </a:tr>
              <a:tr h="253511">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İskontolu Pay Fiyatı</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10,21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97422859"/>
                  </a:ext>
                </a:extLst>
              </a:tr>
              <a:tr h="253511">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Sermaye Artırım Oranı</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%28</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99173110"/>
                  </a:ext>
                </a:extLst>
              </a:tr>
              <a:tr h="253511">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Halka Arz Edilecek Pay Adedi (Milyon)</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28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6364283"/>
                  </a:ext>
                </a:extLst>
              </a:tr>
              <a:tr h="253511">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Halka Arz Büyüklüğü (Milyon TL)</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286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80014156"/>
                  </a:ext>
                </a:extLst>
              </a:tr>
              <a:tr h="253511">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Halka Arz Sonrası Özsermaye Değeri (Milyon TL)</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1.307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8232193"/>
                  </a:ext>
                </a:extLst>
              </a:tr>
              <a:tr h="253511">
                <a:tc>
                  <a:txBody>
                    <a:bodyPr/>
                    <a:lstStyle/>
                    <a:p>
                      <a:pPr>
                        <a:lnSpc>
                          <a:spcPct val="107000"/>
                        </a:lnSpc>
                        <a:spcAft>
                          <a:spcPts val="0"/>
                        </a:spcAft>
                      </a:pPr>
                      <a:r>
                        <a:rPr lang="tr-TR" sz="1400">
                          <a:effectLst/>
                          <a:latin typeface="Times New Roman" panose="02020603050405020304" pitchFamily="18" charset="0"/>
                          <a:cs typeface="Times New Roman" panose="02020603050405020304" pitchFamily="18" charset="0"/>
                        </a:rPr>
                        <a:t>Halka Arz Sonrası Ödenmiş Sermaye (Milyon TL)</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a:effectLst/>
                          <a:latin typeface="Times New Roman" panose="02020603050405020304" pitchFamily="18" charset="0"/>
                          <a:cs typeface="Times New Roman" panose="02020603050405020304" pitchFamily="18" charset="0"/>
                        </a:rPr>
                        <a:t>128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69670729"/>
                  </a:ext>
                </a:extLst>
              </a:tr>
              <a:tr h="525239">
                <a:tc>
                  <a:txBody>
                    <a:bodyPr/>
                    <a:lstStyle/>
                    <a:p>
                      <a:pPr>
                        <a:lnSpc>
                          <a:spcPct val="107000"/>
                        </a:lnSpc>
                        <a:spcAft>
                          <a:spcPts val="0"/>
                        </a:spcAft>
                      </a:pPr>
                      <a:r>
                        <a:rPr lang="tr-TR" sz="1400" dirty="0">
                          <a:effectLst/>
                          <a:latin typeface="Times New Roman" panose="02020603050405020304" pitchFamily="18" charset="0"/>
                          <a:cs typeface="Times New Roman" panose="02020603050405020304" pitchFamily="18" charset="0"/>
                        </a:rPr>
                        <a:t>Halka Açıklık Oranı</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dirty="0">
                          <a:effectLst/>
                          <a:latin typeface="Times New Roman" panose="02020603050405020304" pitchFamily="18" charset="0"/>
                          <a:cs typeface="Times New Roman" panose="02020603050405020304" pitchFamily="18" charset="0"/>
                        </a:rPr>
                        <a:t>%21,875</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5675257"/>
                  </a:ext>
                </a:extLst>
              </a:tr>
            </a:tbl>
          </a:graphicData>
        </a:graphic>
      </p:graphicFrame>
    </p:spTree>
    <p:extLst>
      <p:ext uri="{BB962C8B-B14F-4D97-AF65-F5344CB8AC3E}">
        <p14:creationId xmlns:p14="http://schemas.microsoft.com/office/powerpoint/2010/main" val="2179241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9FC6AC-4A12-4825-8ABE-0732B8EF4D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descr="Tamamlayıcı Sağlık Sigortası Hakkında Bilinmesi Gerekenler - Bilecik Haber  - Haber228 | Bilecik Haber – Haber228">
            <a:extLst>
              <a:ext uri="{FF2B5EF4-FFF2-40B4-BE49-F238E27FC236}">
                <a16:creationId xmlns:a16="http://schemas.microsoft.com/office/drawing/2014/main" id="{CA6A8C6E-541A-4F07-B3C1-0315D3F528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87" r="5016" b="-1"/>
          <a:stretch/>
        </p:blipFill>
        <p:spPr bwMode="auto">
          <a:xfrm>
            <a:off x="0" y="-10516"/>
            <a:ext cx="9133009" cy="7039916"/>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374542" y="6411104"/>
            <a:ext cx="514350" cy="365125"/>
          </a:xfrm>
        </p:spPr>
        <p:txBody>
          <a:bodyPr vert="horz" lIns="91440" tIns="45720" rIns="91440" bIns="45720" rtlCol="0" anchor="ctr">
            <a:normAutofit/>
          </a:bodyPr>
          <a:lstStyle/>
          <a:p>
            <a:pPr>
              <a:spcAft>
                <a:spcPts val="600"/>
              </a:spcAft>
            </a:pPr>
            <a:fld id="{3CC26D02-7E54-4596-B035-2A62D6F30881}" type="slidenum">
              <a:rPr lang="en-US" smtClean="0"/>
              <a:pPr>
                <a:spcAft>
                  <a:spcPts val="600"/>
                </a:spcAft>
              </a:pPr>
              <a:t>2</a:t>
            </a:fld>
            <a:endParaRPr lang="en-US"/>
          </a:p>
        </p:txBody>
      </p:sp>
      <p:sp>
        <p:nvSpPr>
          <p:cNvPr id="3" name="Dikdörtgen 6">
            <a:extLst>
              <a:ext uri="{FF2B5EF4-FFF2-40B4-BE49-F238E27FC236}">
                <a16:creationId xmlns:a16="http://schemas.microsoft.com/office/drawing/2014/main" id="{5EEAE653-550B-F276-14D9-1875290A3A02}"/>
              </a:ext>
            </a:extLst>
          </p:cNvPr>
          <p:cNvSpPr/>
          <p:nvPr/>
        </p:nvSpPr>
        <p:spPr>
          <a:xfrm>
            <a:off x="-1011014" y="894106"/>
            <a:ext cx="6771699" cy="1292662"/>
          </a:xfrm>
          <a:prstGeom prst="rect">
            <a:avLst/>
          </a:prstGeom>
          <a:noFill/>
        </p:spPr>
        <p:txBody>
          <a:bodyPr wrap="square" lIns="91440" tIns="45720" rIns="91440" bIns="45720">
            <a:spAutoFit/>
          </a:bodyPr>
          <a:lstStyle/>
          <a:p>
            <a:pPr algn="ctr"/>
            <a:r>
              <a:rPr lang="tr-TR"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cs typeface="Times New Roman" panose="02020603050405020304" pitchFamily="18" charset="0"/>
              </a:rPr>
              <a:t>SAĞLIKTA KALİTENİN MARKASI </a:t>
            </a:r>
          </a:p>
          <a:p>
            <a:pPr algn="ctr"/>
            <a:r>
              <a:rPr lang="tr-TR" sz="2400"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cs typeface="Times New Roman" panose="02020603050405020304" pitchFamily="18" charset="0"/>
              </a:rPr>
              <a:t> ‘’TINAZTEPE SAĞLIK GRUBU’’</a:t>
            </a:r>
          </a:p>
          <a:p>
            <a:pPr algn="ctr"/>
            <a:r>
              <a:rPr lang="tr-TR"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cs typeface="Times New Roman" panose="02020603050405020304" pitchFamily="18" charset="0"/>
              </a:rPr>
              <a:t>HALKA AÇILIYOR</a:t>
            </a:r>
          </a:p>
          <a:p>
            <a:pPr algn="ctr"/>
            <a:endParaRPr lang="tr-TR"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FB58320-4315-72C1-1742-95C7C475E803}"/>
              </a:ext>
            </a:extLst>
          </p:cNvPr>
          <p:cNvSpPr txBox="1"/>
          <p:nvPr/>
        </p:nvSpPr>
        <p:spPr>
          <a:xfrm>
            <a:off x="-31085" y="5798145"/>
            <a:ext cx="4811842" cy="738664"/>
          </a:xfrm>
          <a:prstGeom prst="rect">
            <a:avLst/>
          </a:prstGeom>
          <a:noFill/>
        </p:spPr>
        <p:txBody>
          <a:bodyPr wrap="square">
            <a:spAutoFit/>
          </a:bodyPr>
          <a:lstStyle/>
          <a:p>
            <a:pPr algn="ctr"/>
            <a:r>
              <a:rPr lang="tr-TR" sz="2400"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cs typeface="Times New Roman" panose="02020603050405020304" pitchFamily="18" charset="0"/>
              </a:rPr>
              <a:t>BÜYÜMEMİZE</a:t>
            </a:r>
          </a:p>
          <a:p>
            <a:pPr algn="ctr"/>
            <a:r>
              <a:rPr lang="tr-TR" sz="1800"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cs typeface="Times New Roman" panose="02020603050405020304" pitchFamily="18" charset="0"/>
              </a:rPr>
              <a:t>ORTAK OLUN</a:t>
            </a:r>
          </a:p>
        </p:txBody>
      </p:sp>
      <p:pic>
        <p:nvPicPr>
          <p:cNvPr id="13" name="Resim 3">
            <a:extLst>
              <a:ext uri="{FF2B5EF4-FFF2-40B4-BE49-F238E27FC236}">
                <a16:creationId xmlns:a16="http://schemas.microsoft.com/office/drawing/2014/main" id="{F728A8E5-8A42-2E33-BCF2-4BBCB1BD3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385493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2A4EC06-1934-41CA-947A-1A2AD66340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t="10966" r="-1" b="-1"/>
          <a:stretch/>
        </p:blipFill>
        <p:spPr>
          <a:xfrm>
            <a:off x="1721" y="10"/>
            <a:ext cx="5620081" cy="4515944"/>
          </a:xfrm>
          <a:prstGeom prst="rect">
            <a:avLst/>
          </a:prstGeom>
        </p:spPr>
      </p:pic>
      <p:pic>
        <p:nvPicPr>
          <p:cNvPr id="9" name="Resim 8" descr="A building with a sign on it&#10;&#10;Description automatically generated with low confidence"/>
          <p:cNvPicPr>
            <a:picLocks noChangeAspect="1"/>
          </p:cNvPicPr>
          <p:nvPr/>
        </p:nvPicPr>
        <p:blipFill rotWithShape="1">
          <a:blip r:embed="rId4" cstate="print">
            <a:extLst>
              <a:ext uri="{28A0092B-C50C-407E-A947-70E740481C1C}">
                <a14:useLocalDpi xmlns:a14="http://schemas.microsoft.com/office/drawing/2010/main" val="0"/>
              </a:ext>
            </a:extLst>
          </a:blip>
          <a:srcRect t="29028" r="-4" b="10633"/>
          <a:stretch/>
        </p:blipFill>
        <p:spPr>
          <a:xfrm>
            <a:off x="5685872" y="-1"/>
            <a:ext cx="3455338" cy="2183054"/>
          </a:xfrm>
          <a:prstGeom prst="rect">
            <a:avLst/>
          </a:prstGeom>
        </p:spPr>
      </p:pic>
      <p:pic>
        <p:nvPicPr>
          <p:cNvPr id="12" name="Picture 11" descr="A picture containing floor, indoor, room, furniture&#10;&#10;Description automatically generated">
            <a:extLst>
              <a:ext uri="{FF2B5EF4-FFF2-40B4-BE49-F238E27FC236}">
                <a16:creationId xmlns:a16="http://schemas.microsoft.com/office/drawing/2014/main" id="{975A541B-D441-DBF9-3DEC-5BDE3A6B58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547" b="-2"/>
          <a:stretch/>
        </p:blipFill>
        <p:spPr>
          <a:xfrm>
            <a:off x="5685873" y="2274491"/>
            <a:ext cx="3450829" cy="2241463"/>
          </a:xfrm>
          <a:prstGeom prst="rect">
            <a:avLst/>
          </a:prstGeom>
        </p:spPr>
      </p:pic>
      <p:pic>
        <p:nvPicPr>
          <p:cNvPr id="3" name="Resim 2"/>
          <p:cNvPicPr>
            <a:picLocks noChangeAspect="1"/>
          </p:cNvPicPr>
          <p:nvPr/>
        </p:nvPicPr>
        <p:blipFill rotWithShape="1">
          <a:blip r:embed="rId6" cstate="print">
            <a:extLst>
              <a:ext uri="{28A0092B-C50C-407E-A947-70E740481C1C}">
                <a14:useLocalDpi xmlns:a14="http://schemas.microsoft.com/office/drawing/2010/main" val="0"/>
              </a:ext>
            </a:extLst>
          </a:blip>
          <a:srcRect t="32581" r="1" b="13386"/>
          <a:stretch/>
        </p:blipFill>
        <p:spPr>
          <a:xfrm>
            <a:off x="-2787" y="4607392"/>
            <a:ext cx="2780257" cy="2250608"/>
          </a:xfrm>
          <a:prstGeom prst="rect">
            <a:avLst/>
          </a:prstGeom>
        </p:spPr>
      </p:pic>
      <p:pic>
        <p:nvPicPr>
          <p:cNvPr id="19" name="Picture 18">
            <a:extLst>
              <a:ext uri="{FF2B5EF4-FFF2-40B4-BE49-F238E27FC236}">
                <a16:creationId xmlns:a16="http://schemas.microsoft.com/office/drawing/2014/main" id="{3C0A7DF6-5CDF-827B-0F0E-142DD1C10DA4}"/>
              </a:ext>
            </a:extLst>
          </p:cNvPr>
          <p:cNvPicPr>
            <a:picLocks noChangeAspect="1"/>
          </p:cNvPicPr>
          <p:nvPr/>
        </p:nvPicPr>
        <p:blipFill rotWithShape="1">
          <a:blip r:embed="rId7"/>
          <a:srcRect l="1348" t="-1493" r="29392" b="1496"/>
          <a:stretch/>
        </p:blipFill>
        <p:spPr>
          <a:xfrm>
            <a:off x="2846051" y="4607393"/>
            <a:ext cx="2771241" cy="2250608"/>
          </a:xfrm>
          <a:prstGeom prst="rect">
            <a:avLst/>
          </a:prstGeom>
        </p:spPr>
      </p:pic>
      <p:pic>
        <p:nvPicPr>
          <p:cNvPr id="6" name="Resim 5" descr="A large building with a sign on it&#10;&#10;Description automatically generated with low confidence"/>
          <p:cNvPicPr>
            <a:picLocks noChangeAspect="1"/>
          </p:cNvPicPr>
          <p:nvPr/>
        </p:nvPicPr>
        <p:blipFill rotWithShape="1">
          <a:blip r:embed="rId8" cstate="print">
            <a:extLst>
              <a:ext uri="{28A0092B-C50C-407E-A947-70E740481C1C}">
                <a14:useLocalDpi xmlns:a14="http://schemas.microsoft.com/office/drawing/2010/main" val="0"/>
              </a:ext>
            </a:extLst>
          </a:blip>
          <a:srcRect t="4841" r="2" b="2531"/>
          <a:stretch/>
        </p:blipFill>
        <p:spPr>
          <a:xfrm>
            <a:off x="5685873" y="4607392"/>
            <a:ext cx="3446322" cy="2250608"/>
          </a:xfrm>
          <a:prstGeom prst="rect">
            <a:avLst/>
          </a:prstGeom>
        </p:spPr>
      </p:pic>
      <p:sp>
        <p:nvSpPr>
          <p:cNvPr id="2" name="Slide Number Placeholder 1"/>
          <p:cNvSpPr>
            <a:spLocks noGrp="1"/>
          </p:cNvSpPr>
          <p:nvPr>
            <p:ph type="sldNum" sz="quarter" idx="12"/>
          </p:nvPr>
        </p:nvSpPr>
        <p:spPr>
          <a:xfrm>
            <a:off x="8247525" y="6356350"/>
            <a:ext cx="411255" cy="365125"/>
          </a:xfrm>
        </p:spPr>
        <p:txBody>
          <a:bodyPr vert="horz" lIns="91440" tIns="45720" rIns="91440" bIns="45720" rtlCol="0" anchor="ctr">
            <a:normAutofit/>
          </a:bodyPr>
          <a:lstStyle/>
          <a:p>
            <a:pPr>
              <a:spcAft>
                <a:spcPts val="600"/>
              </a:spcAft>
            </a:pPr>
            <a:fld id="{3CC26D02-7E54-4596-B035-2A62D6F30881}" type="slidenum">
              <a:rPr lang="en-US" smtClean="0">
                <a:solidFill>
                  <a:srgbClr val="FFFFFF"/>
                </a:solidFill>
              </a:rPr>
              <a:pPr>
                <a:spcAft>
                  <a:spcPts val="600"/>
                </a:spcAft>
              </a:pPr>
              <a:t>20</a:t>
            </a:fld>
            <a:endParaRPr lang="en-US">
              <a:solidFill>
                <a:srgbClr val="FFFFFF"/>
              </a:solidFill>
            </a:endParaRPr>
          </a:p>
        </p:txBody>
      </p:sp>
    </p:spTree>
    <p:extLst>
      <p:ext uri="{BB962C8B-B14F-4D97-AF65-F5344CB8AC3E}">
        <p14:creationId xmlns:p14="http://schemas.microsoft.com/office/powerpoint/2010/main" val="1944847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7BD7FCF-A254-4A97-A15C-319B676226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2FFAF72-6204-4676-9C6F-9A4CC4D91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1" name="Picture 2" descr="Finlandiya sağlık sistemi değişiyor | HaberFin">
            <a:extLst>
              <a:ext uri="{FF2B5EF4-FFF2-40B4-BE49-F238E27FC236}">
                <a16:creationId xmlns:a16="http://schemas.microsoft.com/office/drawing/2014/main" id="{641B2089-BCB2-4F7A-8812-4EBFEF9313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4689" y="2474522"/>
            <a:ext cx="3706710" cy="190895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6">
            <a:extLst>
              <a:ext uri="{FF2B5EF4-FFF2-40B4-BE49-F238E27FC236}">
                <a16:creationId xmlns:a16="http://schemas.microsoft.com/office/drawing/2014/main" id="{3740FBBC-1CCC-CEA3-74BB-68DABE84DF56}"/>
              </a:ext>
            </a:extLst>
          </p:cNvPr>
          <p:cNvSpPr/>
          <p:nvPr/>
        </p:nvSpPr>
        <p:spPr>
          <a:xfrm>
            <a:off x="755576" y="2274837"/>
            <a:ext cx="4896130" cy="2308324"/>
          </a:xfrm>
          <a:prstGeom prst="rect">
            <a:avLst/>
          </a:prstGeom>
          <a:noFill/>
        </p:spPr>
        <p:txBody>
          <a:bodyPr wrap="square" lIns="91440" tIns="45720" rIns="91440" bIns="45720">
            <a:spAutoFit/>
          </a:bodyPr>
          <a:lstStyle/>
          <a:p>
            <a:endParaRPr lang="tr-TR" sz="2400"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endParaRPr>
          </a:p>
          <a:p>
            <a:endParaRPr lang="tr-TR" sz="2400"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endParaRPr>
          </a:p>
          <a:p>
            <a:r>
              <a:rPr lang="tr-TR" sz="2800"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rPr>
              <a:t>SAĞLIKTA</a:t>
            </a:r>
          </a:p>
          <a:p>
            <a:r>
              <a:rPr lang="tr-TR" sz="2400"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rPr>
              <a:t>	</a:t>
            </a:r>
            <a:r>
              <a:rPr lang="tr-TR" sz="3200"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rPr>
              <a:t>BİRLİKTE</a:t>
            </a:r>
          </a:p>
          <a:p>
            <a:r>
              <a:rPr lang="tr-TR" sz="2400"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rPr>
              <a:t>		</a:t>
            </a:r>
            <a:r>
              <a:rPr lang="tr-TR" sz="3600" b="1" dirty="0">
                <a:ln w="0"/>
                <a:solidFill>
                  <a:schemeClr val="accent1">
                    <a:lumMod val="75000"/>
                  </a:schemeClr>
                </a:solidFill>
                <a:effectLst>
                  <a:outerShdw blurRad="38100" dist="19050" dir="2700000" algn="tl" rotWithShape="0">
                    <a:schemeClr val="dk1">
                      <a:alpha val="40000"/>
                    </a:schemeClr>
                  </a:outerShdw>
                </a:effectLst>
                <a:latin typeface="Baskerville" panose="02020502070401020303" pitchFamily="18" charset="0"/>
                <a:ea typeface="Baskerville" panose="02020502070401020303" pitchFamily="18" charset="0"/>
              </a:rPr>
              <a:t>BÜYÜYELİM</a:t>
            </a:r>
          </a:p>
        </p:txBody>
      </p:sp>
      <p:sp>
        <p:nvSpPr>
          <p:cNvPr id="12" name="Slide Number Placeholder 1">
            <a:extLst>
              <a:ext uri="{FF2B5EF4-FFF2-40B4-BE49-F238E27FC236}">
                <a16:creationId xmlns:a16="http://schemas.microsoft.com/office/drawing/2014/main" id="{B5125B4C-63DC-A44C-C343-102A36FED171}"/>
              </a:ext>
            </a:extLst>
          </p:cNvPr>
          <p:cNvSpPr>
            <a:spLocks noGrp="1"/>
          </p:cNvSpPr>
          <p:nvPr>
            <p:ph type="sldNum" sz="quarter" idx="12"/>
          </p:nvPr>
        </p:nvSpPr>
        <p:spPr>
          <a:xfrm>
            <a:off x="6553200" y="6356350"/>
            <a:ext cx="2133600" cy="365125"/>
          </a:xfrm>
        </p:spPr>
        <p:txBody>
          <a:bodyPr/>
          <a:lstStyle/>
          <a:p>
            <a:fld id="{3CC26D02-7E54-4596-B035-2A62D6F30881}" type="slidenum">
              <a:rPr lang="tr-TR" smtClean="0"/>
              <a:t>3</a:t>
            </a:fld>
            <a:endParaRPr lang="tr-TR" dirty="0"/>
          </a:p>
        </p:txBody>
      </p:sp>
      <p:pic>
        <p:nvPicPr>
          <p:cNvPr id="15" name="Resim 3">
            <a:extLst>
              <a:ext uri="{FF2B5EF4-FFF2-40B4-BE49-F238E27FC236}">
                <a16:creationId xmlns:a16="http://schemas.microsoft.com/office/drawing/2014/main" id="{F728A8E5-8A42-2E33-BCF2-4BBCB1BD38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3233429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4301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1008" y="854848"/>
            <a:ext cx="4144252" cy="13449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tr-TR" sz="3200" b="1" dirty="0">
                <a:solidFill>
                  <a:schemeClr val="bg1"/>
                </a:solidFill>
                <a:latin typeface="Baskerville" panose="02020502070401020303" pitchFamily="18" charset="0"/>
                <a:ea typeface="Baskerville" panose="02020502070401020303" pitchFamily="18" charset="0"/>
                <a:cs typeface="+mj-cs"/>
              </a:rPr>
              <a:t>İçindekiler</a:t>
            </a:r>
            <a:endParaRPr lang="en-US" sz="3200" kern="1200" dirty="0">
              <a:solidFill>
                <a:schemeClr val="bg1"/>
              </a:solidFill>
              <a:latin typeface="Baskerville" panose="02020502070401020303" pitchFamily="18" charset="0"/>
              <a:ea typeface="Baskerville" panose="02020502070401020303" pitchFamily="18" charset="0"/>
              <a:cs typeface="+mj-cs"/>
            </a:endParaRPr>
          </a:p>
        </p:txBody>
      </p:sp>
      <p:cxnSp>
        <p:nvCxnSpPr>
          <p:cNvPr id="29" name="Straight Connector 28">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267" y="2050687"/>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39825" y="2307205"/>
            <a:ext cx="3926618" cy="3773010"/>
          </a:xfrm>
          <a:prstGeom prst="rect">
            <a:avLst/>
          </a:prstGeom>
        </p:spPr>
        <p:txBody>
          <a:bodyPr vert="horz" lIns="91440" tIns="45720" rIns="91440" bIns="45720" rtlCol="0">
            <a:normAutofit fontScale="92500" lnSpcReduction="10000"/>
          </a:bodyPr>
          <a:lstStyle/>
          <a:p>
            <a:pPr marL="685800" indent="-514350">
              <a:lnSpc>
                <a:spcPct val="90000"/>
              </a:lnSpc>
              <a:spcAft>
                <a:spcPts val="600"/>
              </a:spcAft>
              <a:buFont typeface="+mj-lt"/>
              <a:buAutoNum type="romanUcPeriod"/>
            </a:pPr>
            <a:r>
              <a:rPr lang="tr-TR" sz="2000" b="1" dirty="0">
                <a:solidFill>
                  <a:schemeClr val="bg1"/>
                </a:solidFill>
                <a:latin typeface="Times New Roman" panose="02020603050405020304" pitchFamily="18" charset="0"/>
                <a:cs typeface="Times New Roman" panose="02020603050405020304" pitchFamily="18" charset="0"/>
              </a:rPr>
              <a:t>H</a:t>
            </a:r>
            <a:r>
              <a:rPr lang="en-US" sz="2000" b="1" dirty="0" err="1">
                <a:solidFill>
                  <a:schemeClr val="bg1"/>
                </a:solidFill>
                <a:latin typeface="Times New Roman" panose="02020603050405020304" pitchFamily="18" charset="0"/>
                <a:cs typeface="Times New Roman" panose="02020603050405020304" pitchFamily="18" charset="0"/>
              </a:rPr>
              <a:t>alka</a:t>
            </a:r>
            <a:r>
              <a:rPr lang="en-US" sz="2000" b="1" dirty="0">
                <a:solidFill>
                  <a:schemeClr val="bg1"/>
                </a:solidFill>
                <a:latin typeface="Times New Roman" panose="02020603050405020304" pitchFamily="18" charset="0"/>
                <a:cs typeface="Times New Roman" panose="02020603050405020304" pitchFamily="18" charset="0"/>
              </a:rPr>
              <a:t> </a:t>
            </a:r>
            <a:r>
              <a:rPr lang="tr-TR" sz="2000" b="1" dirty="0" err="1">
                <a:solidFill>
                  <a:schemeClr val="bg1"/>
                </a:solidFill>
                <a:latin typeface="Times New Roman" panose="02020603050405020304" pitchFamily="18" charset="0"/>
                <a:cs typeface="Times New Roman" panose="02020603050405020304" pitchFamily="18" charset="0"/>
              </a:rPr>
              <a:t>A</a:t>
            </a:r>
            <a:r>
              <a:rPr lang="en-US" sz="2000" b="1" dirty="0" err="1">
                <a:solidFill>
                  <a:schemeClr val="bg1"/>
                </a:solidFill>
                <a:latin typeface="Times New Roman" panose="02020603050405020304" pitchFamily="18" charset="0"/>
                <a:cs typeface="Times New Roman" panose="02020603050405020304" pitchFamily="18" charset="0"/>
              </a:rPr>
              <a:t>rz</a:t>
            </a:r>
            <a:r>
              <a:rPr lang="tr-TR" sz="2000" b="1" dirty="0">
                <a:solidFill>
                  <a:schemeClr val="bg1"/>
                </a:solidFill>
                <a:latin typeface="Times New Roman" panose="02020603050405020304" pitchFamily="18" charset="0"/>
                <a:cs typeface="Times New Roman" panose="02020603050405020304" pitchFamily="18" charset="0"/>
              </a:rPr>
              <a:t> Özeti		</a:t>
            </a:r>
            <a:endParaRPr lang="en-US" sz="2000" b="1" dirty="0">
              <a:solidFill>
                <a:schemeClr val="bg1"/>
              </a:solidFill>
              <a:latin typeface="Times New Roman" panose="02020603050405020304" pitchFamily="18" charset="0"/>
              <a:cs typeface="Times New Roman" panose="02020603050405020304" pitchFamily="18" charset="0"/>
            </a:endParaRPr>
          </a:p>
          <a:p>
            <a:pPr marL="685800" indent="-514350">
              <a:lnSpc>
                <a:spcPct val="90000"/>
              </a:lnSpc>
              <a:spcAft>
                <a:spcPts val="600"/>
              </a:spcAft>
              <a:buFont typeface="+mj-lt"/>
              <a:buAutoNum type="romanUcPeriod"/>
            </a:pPr>
            <a:endParaRPr lang="en-US" sz="2000" b="1" dirty="0">
              <a:solidFill>
                <a:schemeClr val="bg1"/>
              </a:solidFill>
              <a:latin typeface="Times New Roman" panose="02020603050405020304" pitchFamily="18" charset="0"/>
              <a:cs typeface="Times New Roman" panose="02020603050405020304" pitchFamily="18" charset="0"/>
            </a:endParaRPr>
          </a:p>
          <a:p>
            <a:pPr marL="685800" indent="-514350">
              <a:lnSpc>
                <a:spcPct val="90000"/>
              </a:lnSpc>
              <a:spcAft>
                <a:spcPts val="600"/>
              </a:spcAft>
              <a:buFont typeface="+mj-lt"/>
              <a:buAutoNum type="romanUcPeriod"/>
            </a:pPr>
            <a:r>
              <a:rPr lang="en-US" sz="2000" b="1" dirty="0" err="1">
                <a:solidFill>
                  <a:schemeClr val="bg1"/>
                </a:solidFill>
                <a:latin typeface="Times New Roman" panose="02020603050405020304" pitchFamily="18" charset="0"/>
                <a:cs typeface="Times New Roman" panose="02020603050405020304" pitchFamily="18" charset="0"/>
              </a:rPr>
              <a:t>Şirket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Faaliyetleri</a:t>
            </a:r>
            <a:endParaRPr lang="en-US" sz="2000" b="1" dirty="0">
              <a:solidFill>
                <a:schemeClr val="bg1"/>
              </a:solidFill>
              <a:latin typeface="Times New Roman" panose="02020603050405020304" pitchFamily="18" charset="0"/>
              <a:cs typeface="Times New Roman" panose="02020603050405020304" pitchFamily="18" charset="0"/>
            </a:endParaRPr>
          </a:p>
          <a:p>
            <a:pPr marL="685800" indent="-514350">
              <a:lnSpc>
                <a:spcPct val="90000"/>
              </a:lnSpc>
              <a:spcAft>
                <a:spcPts val="600"/>
              </a:spcAft>
              <a:buFont typeface="+mj-lt"/>
              <a:buAutoNum type="romanUcPeriod"/>
            </a:pPr>
            <a:endParaRPr lang="en-US" sz="2000" b="1" dirty="0">
              <a:solidFill>
                <a:schemeClr val="bg1"/>
              </a:solidFill>
              <a:latin typeface="Times New Roman" panose="02020603050405020304" pitchFamily="18" charset="0"/>
              <a:cs typeface="Times New Roman" panose="02020603050405020304" pitchFamily="18" charset="0"/>
            </a:endParaRPr>
          </a:p>
          <a:p>
            <a:pPr marL="685800" indent="-514350">
              <a:lnSpc>
                <a:spcPct val="90000"/>
              </a:lnSpc>
              <a:spcAft>
                <a:spcPts val="600"/>
              </a:spcAft>
              <a:buFont typeface="+mj-lt"/>
              <a:buAutoNum type="romanUcPeriod"/>
            </a:pPr>
            <a:r>
              <a:rPr lang="en-US" sz="2000" b="1" dirty="0" err="1" smtClean="0">
                <a:solidFill>
                  <a:schemeClr val="bg1"/>
                </a:solidFill>
                <a:latin typeface="Times New Roman" panose="02020603050405020304" pitchFamily="18" charset="0"/>
                <a:cs typeface="Times New Roman" panose="02020603050405020304" pitchFamily="18" charset="0"/>
              </a:rPr>
              <a:t>Ortaklık</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Yapısı</a:t>
            </a:r>
            <a:endParaRPr lang="en-US" sz="2000" b="1" dirty="0">
              <a:solidFill>
                <a:schemeClr val="bg1"/>
              </a:solidFill>
              <a:latin typeface="Times New Roman" panose="02020603050405020304" pitchFamily="18" charset="0"/>
              <a:cs typeface="Times New Roman" panose="02020603050405020304" pitchFamily="18" charset="0"/>
            </a:endParaRPr>
          </a:p>
          <a:p>
            <a:pPr marL="685800" indent="-514350">
              <a:lnSpc>
                <a:spcPct val="90000"/>
              </a:lnSpc>
              <a:spcAft>
                <a:spcPts val="600"/>
              </a:spcAft>
              <a:buFont typeface="+mj-lt"/>
              <a:buAutoNum type="romanUcPeriod"/>
            </a:pPr>
            <a:endParaRPr lang="en-US" sz="2000" b="1" dirty="0">
              <a:solidFill>
                <a:schemeClr val="bg1"/>
              </a:solidFill>
              <a:latin typeface="Times New Roman" panose="02020603050405020304" pitchFamily="18" charset="0"/>
              <a:cs typeface="Times New Roman" panose="02020603050405020304" pitchFamily="18" charset="0"/>
            </a:endParaRPr>
          </a:p>
          <a:p>
            <a:pPr marL="685800" indent="-514350">
              <a:lnSpc>
                <a:spcPct val="90000"/>
              </a:lnSpc>
              <a:spcAft>
                <a:spcPts val="600"/>
              </a:spcAft>
              <a:buFont typeface="+mj-lt"/>
              <a:buAutoNum type="romanUcPeriod"/>
            </a:pPr>
            <a:r>
              <a:rPr lang="tr-TR" sz="2000" b="1" dirty="0">
                <a:solidFill>
                  <a:schemeClr val="bg1"/>
                </a:solidFill>
                <a:latin typeface="Times New Roman" panose="02020603050405020304" pitchFamily="18" charset="0"/>
                <a:cs typeface="Times New Roman" panose="02020603050405020304" pitchFamily="18" charset="0"/>
              </a:rPr>
              <a:t>Fon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Kullanım</a:t>
            </a:r>
            <a:r>
              <a:rPr lang="tr-TR" sz="2000" b="1" dirty="0">
                <a:solidFill>
                  <a:schemeClr val="bg1"/>
                </a:solidFill>
                <a:latin typeface="Times New Roman" panose="02020603050405020304" pitchFamily="18" charset="0"/>
                <a:cs typeface="Times New Roman" panose="02020603050405020304" pitchFamily="18" charset="0"/>
              </a:rPr>
              <a:t> Yeri</a:t>
            </a:r>
            <a:endParaRPr lang="en-US" sz="2000" b="1" dirty="0">
              <a:solidFill>
                <a:schemeClr val="bg1"/>
              </a:solidFill>
              <a:latin typeface="Times New Roman" panose="02020603050405020304" pitchFamily="18" charset="0"/>
              <a:cs typeface="Times New Roman" panose="02020603050405020304" pitchFamily="18" charset="0"/>
            </a:endParaRPr>
          </a:p>
          <a:p>
            <a:pPr marL="685800" indent="-514350">
              <a:lnSpc>
                <a:spcPct val="90000"/>
              </a:lnSpc>
              <a:spcAft>
                <a:spcPts val="600"/>
              </a:spcAft>
              <a:buFont typeface="+mj-lt"/>
              <a:buAutoNum type="romanUcPeriod"/>
            </a:pPr>
            <a:endParaRPr lang="en-US" sz="2000" b="1" dirty="0">
              <a:solidFill>
                <a:schemeClr val="bg1"/>
              </a:solidFill>
              <a:latin typeface="Times New Roman" panose="02020603050405020304" pitchFamily="18" charset="0"/>
              <a:cs typeface="Times New Roman" panose="02020603050405020304" pitchFamily="18" charset="0"/>
            </a:endParaRPr>
          </a:p>
          <a:p>
            <a:pPr marL="685800" indent="-514350">
              <a:lnSpc>
                <a:spcPct val="90000"/>
              </a:lnSpc>
              <a:spcAft>
                <a:spcPts val="600"/>
              </a:spcAft>
              <a:buFont typeface="+mj-lt"/>
              <a:buAutoNum type="romanUcPeriod"/>
            </a:pPr>
            <a:r>
              <a:rPr lang="tr-TR" sz="2000" b="1" dirty="0">
                <a:solidFill>
                  <a:schemeClr val="bg1"/>
                </a:solidFill>
                <a:latin typeface="Times New Roman" panose="02020603050405020304" pitchFamily="18" charset="0"/>
                <a:cs typeface="Times New Roman" panose="02020603050405020304" pitchFamily="18" charset="0"/>
              </a:rPr>
              <a:t>Mali Performans</a:t>
            </a:r>
          </a:p>
          <a:p>
            <a:pPr marL="685800" indent="-514350">
              <a:lnSpc>
                <a:spcPct val="90000"/>
              </a:lnSpc>
              <a:spcAft>
                <a:spcPts val="600"/>
              </a:spcAft>
              <a:buFont typeface="+mj-lt"/>
              <a:buAutoNum type="romanUcPeriod"/>
            </a:pPr>
            <a:endParaRPr lang="en-US" sz="2000" b="1" dirty="0">
              <a:solidFill>
                <a:schemeClr val="bg1"/>
              </a:solidFill>
              <a:latin typeface="Times New Roman" panose="02020603050405020304" pitchFamily="18" charset="0"/>
              <a:cs typeface="Times New Roman" panose="02020603050405020304" pitchFamily="18" charset="0"/>
            </a:endParaRPr>
          </a:p>
          <a:p>
            <a:pPr marL="685800" indent="-514350">
              <a:lnSpc>
                <a:spcPct val="90000"/>
              </a:lnSpc>
              <a:spcAft>
                <a:spcPts val="600"/>
              </a:spcAft>
              <a:buFont typeface="+mj-lt"/>
              <a:buAutoNum type="romanUcPeriod"/>
            </a:pPr>
            <a:r>
              <a:rPr lang="en-US" sz="2000" b="1" dirty="0" err="1">
                <a:solidFill>
                  <a:schemeClr val="bg1"/>
                </a:solidFill>
                <a:latin typeface="Times New Roman" panose="02020603050405020304" pitchFamily="18" charset="0"/>
                <a:cs typeface="Times New Roman" panose="02020603050405020304" pitchFamily="18" charset="0"/>
              </a:rPr>
              <a:t>Değerleme</a:t>
            </a:r>
            <a:endParaRPr lang="en-US" sz="2000" b="1" dirty="0">
              <a:solidFill>
                <a:schemeClr val="bg1"/>
              </a:solidFill>
              <a:latin typeface="Times New Roman" panose="02020603050405020304" pitchFamily="18" charset="0"/>
              <a:cs typeface="Times New Roman" panose="02020603050405020304" pitchFamily="18" charset="0"/>
            </a:endParaRPr>
          </a:p>
          <a:p>
            <a:pPr marL="457200" indent="-285750">
              <a:lnSpc>
                <a:spcPct val="90000"/>
              </a:lnSpc>
              <a:spcAft>
                <a:spcPts val="600"/>
              </a:spcAft>
              <a:buFont typeface="Wingdings" panose="05000000000000000000" pitchFamily="2" charset="2"/>
              <a:buChar char="q"/>
            </a:pPr>
            <a:endParaRPr lang="en-US" sz="2000" b="1" dirty="0">
              <a:solidFill>
                <a:schemeClr val="bg1"/>
              </a:solidFill>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700" b="1" dirty="0">
              <a:solidFill>
                <a:schemeClr val="bg1"/>
              </a:solidFill>
              <a:latin typeface="Times New Roman" panose="02020603050405020304" pitchFamily="18" charset="0"/>
              <a:cs typeface="Times New Roman" panose="02020603050405020304" pitchFamily="18" charset="0"/>
            </a:endParaRPr>
          </a:p>
        </p:txBody>
      </p:sp>
      <p:pic>
        <p:nvPicPr>
          <p:cNvPr id="7" name="Resim 2">
            <a:extLst>
              <a:ext uri="{FF2B5EF4-FFF2-40B4-BE49-F238E27FC236}">
                <a16:creationId xmlns:a16="http://schemas.microsoft.com/office/drawing/2014/main" id="{CC0FFCA1-5073-36B3-DCA4-8F39C0524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985238"/>
            <a:ext cx="2852500" cy="2852500"/>
          </a:xfrm>
          <a:prstGeom prst="rect">
            <a:avLst/>
          </a:prstGeom>
        </p:spPr>
      </p:pic>
      <p:sp>
        <p:nvSpPr>
          <p:cNvPr id="8" name="Slide Number Placeholder 1">
            <a:extLst>
              <a:ext uri="{FF2B5EF4-FFF2-40B4-BE49-F238E27FC236}">
                <a16:creationId xmlns:a16="http://schemas.microsoft.com/office/drawing/2014/main" id="{9F5FE6A5-2258-B3BE-1662-019598C4FCFE}"/>
              </a:ext>
            </a:extLst>
          </p:cNvPr>
          <p:cNvSpPr>
            <a:spLocks noGrp="1"/>
          </p:cNvSpPr>
          <p:nvPr>
            <p:ph type="sldNum" sz="quarter" idx="12"/>
          </p:nvPr>
        </p:nvSpPr>
        <p:spPr>
          <a:xfrm>
            <a:off x="6553200" y="6356350"/>
            <a:ext cx="2133600" cy="365125"/>
          </a:xfrm>
        </p:spPr>
        <p:txBody>
          <a:bodyPr/>
          <a:lstStyle/>
          <a:p>
            <a:fld id="{3CC26D02-7E54-4596-B035-2A62D6F30881}" type="slidenum">
              <a:rPr lang="tr-TR" smtClean="0"/>
              <a:t>4</a:t>
            </a:fld>
            <a:endParaRPr lang="tr-TR"/>
          </a:p>
        </p:txBody>
      </p:sp>
      <p:pic>
        <p:nvPicPr>
          <p:cNvPr id="11" name="Resim 3">
            <a:extLst>
              <a:ext uri="{FF2B5EF4-FFF2-40B4-BE49-F238E27FC236}">
                <a16:creationId xmlns:a16="http://schemas.microsoft.com/office/drawing/2014/main" id="{F728A8E5-8A42-2E33-BCF2-4BBCB1BD3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3125381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5</a:t>
            </a:fld>
            <a:endParaRPr lang="tr-TR"/>
          </a:p>
        </p:txBody>
      </p:sp>
      <p:sp>
        <p:nvSpPr>
          <p:cNvPr id="12" name="Rectangle 11"/>
          <p:cNvSpPr/>
          <p:nvPr/>
        </p:nvSpPr>
        <p:spPr>
          <a:xfrm>
            <a:off x="755576" y="620688"/>
            <a:ext cx="4572000" cy="584775"/>
          </a:xfrm>
          <a:prstGeom prst="rect">
            <a:avLst/>
          </a:prstGeom>
        </p:spPr>
        <p:txBody>
          <a:bodyPr>
            <a:spAutoFit/>
          </a:bodyPr>
          <a:lstStyle/>
          <a:p>
            <a:r>
              <a:rPr lang="tr-TR" sz="3200" b="1" dirty="0">
                <a:solidFill>
                  <a:schemeClr val="tx2"/>
                </a:solidFill>
                <a:latin typeface="Baskerville" panose="02020502070401020303" pitchFamily="18" charset="0"/>
                <a:ea typeface="Baskerville" panose="02020502070401020303" pitchFamily="18" charset="0"/>
              </a:rPr>
              <a:t>I. Halka Arz Özeti</a:t>
            </a:r>
            <a:endParaRPr lang="tr-TR" sz="3200" dirty="0">
              <a:latin typeface="Baskerville" panose="02020502070401020303" pitchFamily="18" charset="0"/>
              <a:ea typeface="Baskerville" panose="02020502070401020303" pitchFamily="18" charset="0"/>
            </a:endParaRPr>
          </a:p>
        </p:txBody>
      </p:sp>
      <p:sp>
        <p:nvSpPr>
          <p:cNvPr id="13" name="Rectangle 12"/>
          <p:cNvSpPr/>
          <p:nvPr/>
        </p:nvSpPr>
        <p:spPr>
          <a:xfrm>
            <a:off x="755576" y="1382114"/>
            <a:ext cx="7560840" cy="5047536"/>
          </a:xfrm>
          <a:prstGeom prst="rect">
            <a:avLst/>
          </a:prstGeom>
        </p:spPr>
        <p:txBody>
          <a:bodyPr wrap="square">
            <a:spAutoFit/>
          </a:bodyPr>
          <a:lstStyle/>
          <a:p>
            <a:pPr algn="ctr"/>
            <a:r>
              <a:rPr lang="tr-TR" altLang="en-US" sz="1400" b="1" dirty="0">
                <a:solidFill>
                  <a:schemeClr val="tx2"/>
                </a:solidFill>
                <a:latin typeface="Times New Roman" panose="02020603050405020304" pitchFamily="18" charset="0"/>
                <a:cs typeface="Times New Roman" panose="02020603050405020304" pitchFamily="18" charset="0"/>
              </a:rPr>
              <a:t>285 Milyon TL tutarında planlanan halka arz büyüklüğü ile </a:t>
            </a:r>
          </a:p>
          <a:p>
            <a:pPr algn="ctr"/>
            <a:r>
              <a:rPr lang="tr-TR" altLang="en-US" sz="1400" b="1" dirty="0">
                <a:solidFill>
                  <a:schemeClr val="tx2"/>
                </a:solidFill>
                <a:latin typeface="Times New Roman" panose="02020603050405020304" pitchFamily="18" charset="0"/>
                <a:cs typeface="Times New Roman" panose="02020603050405020304" pitchFamily="18" charset="0"/>
              </a:rPr>
              <a:t>İzmir doğu bölgesinde bulunan 2 Hastane ve 1 Tıp Merkezi ile </a:t>
            </a:r>
          </a:p>
          <a:p>
            <a:pPr algn="ctr"/>
            <a:r>
              <a:rPr lang="tr-TR" altLang="en-US" sz="1400" b="1" dirty="0">
                <a:solidFill>
                  <a:schemeClr val="tx2"/>
                </a:solidFill>
                <a:latin typeface="Times New Roman" panose="02020603050405020304" pitchFamily="18" charset="0"/>
                <a:cs typeface="Times New Roman" panose="02020603050405020304" pitchFamily="18" charset="0"/>
              </a:rPr>
              <a:t>toplam 30,000 m</a:t>
            </a:r>
            <a:r>
              <a:rPr lang="tr-TR" altLang="en-US" sz="1400" b="1" baseline="30000" dirty="0">
                <a:solidFill>
                  <a:schemeClr val="tx2"/>
                </a:solidFill>
                <a:latin typeface="Times New Roman" panose="02020603050405020304" pitchFamily="18" charset="0"/>
                <a:cs typeface="Times New Roman" panose="02020603050405020304" pitchFamily="18" charset="0"/>
              </a:rPr>
              <a:t>2</a:t>
            </a:r>
            <a:r>
              <a:rPr lang="tr-TR" altLang="en-US" sz="1400" b="1" dirty="0">
                <a:solidFill>
                  <a:schemeClr val="tx2"/>
                </a:solidFill>
                <a:latin typeface="Times New Roman" panose="02020603050405020304" pitchFamily="18" charset="0"/>
                <a:cs typeface="Times New Roman" panose="02020603050405020304" pitchFamily="18" charset="0"/>
              </a:rPr>
              <a:t> alanda 248 yatak kapasitesi ile faaliyet gösteren</a:t>
            </a:r>
          </a:p>
          <a:p>
            <a:pPr algn="ctr"/>
            <a:r>
              <a:rPr lang="tr-TR" altLang="en-US" sz="1400" b="1" dirty="0">
                <a:solidFill>
                  <a:schemeClr val="tx2"/>
                </a:solidFill>
                <a:latin typeface="Times New Roman" panose="02020603050405020304" pitchFamily="18" charset="0"/>
                <a:cs typeface="Times New Roman" panose="02020603050405020304" pitchFamily="18" charset="0"/>
              </a:rPr>
              <a:t>47 sağlık branşında modern tesislerinde hizmet veren </a:t>
            </a:r>
          </a:p>
          <a:p>
            <a:pPr algn="ctr"/>
            <a:r>
              <a:rPr lang="tr-TR" altLang="en-US" sz="1400" b="1" dirty="0">
                <a:solidFill>
                  <a:schemeClr val="tx2"/>
                </a:solidFill>
                <a:latin typeface="Times New Roman" panose="02020603050405020304" pitchFamily="18" charset="0"/>
                <a:cs typeface="Times New Roman" panose="02020603050405020304" pitchFamily="18" charset="0"/>
              </a:rPr>
              <a:t>bilinirliği yüksek, AR-GE alanında etkin, mali yönetimi yetkin bir hastaneler grubu şirketi  </a:t>
            </a:r>
          </a:p>
          <a:p>
            <a:endParaRPr lang="tr-TR" sz="1200" dirty="0">
              <a:solidFill>
                <a:schemeClr val="tx2"/>
              </a:solidFill>
              <a:latin typeface="Times New Roman" panose="02020603050405020304" pitchFamily="18" charset="0"/>
              <a:cs typeface="Times New Roman" panose="02020603050405020304" pitchFamily="18" charset="0"/>
            </a:endParaRPr>
          </a:p>
          <a:p>
            <a:pPr algn="just"/>
            <a:r>
              <a:rPr lang="tr-TR" sz="1200" b="1" u="sng" dirty="0">
                <a:solidFill>
                  <a:schemeClr val="tx2"/>
                </a:solidFill>
                <a:latin typeface="Times New Roman" panose="02020603050405020304" pitchFamily="18" charset="0"/>
                <a:cs typeface="Times New Roman" panose="02020603050405020304" pitchFamily="18" charset="0"/>
              </a:rPr>
              <a:t>İhraççının </a:t>
            </a:r>
            <a:r>
              <a:rPr lang="tr-TR" sz="1200" b="1" u="sng" dirty="0" err="1">
                <a:solidFill>
                  <a:schemeClr val="tx2"/>
                </a:solidFill>
                <a:latin typeface="Times New Roman" panose="02020603050405020304" pitchFamily="18" charset="0"/>
                <a:cs typeface="Times New Roman" panose="02020603050405020304" pitchFamily="18" charset="0"/>
              </a:rPr>
              <a:t>Ünvanı</a:t>
            </a:r>
            <a:r>
              <a:rPr lang="tr-TR" sz="1200" b="1" dirty="0">
                <a:solidFill>
                  <a:schemeClr val="tx2"/>
                </a:solidFill>
                <a:latin typeface="Times New Roman" panose="02020603050405020304" pitchFamily="18" charset="0"/>
                <a:cs typeface="Times New Roman" panose="02020603050405020304" pitchFamily="18" charset="0"/>
              </a:rPr>
              <a:t>	: TAPDİ OKSİJEN ÖZEL SAĞLIK VE EĞİTİM HİZMETLERİ SAN. VE TİC. A.Ş.</a:t>
            </a:r>
          </a:p>
          <a:p>
            <a:pPr algn="just"/>
            <a:endParaRPr lang="tr-TR" sz="1200" b="1" dirty="0">
              <a:solidFill>
                <a:schemeClr val="tx2"/>
              </a:solidFill>
              <a:latin typeface="Times New Roman" panose="02020603050405020304" pitchFamily="18" charset="0"/>
              <a:cs typeface="Times New Roman" panose="02020603050405020304" pitchFamily="18" charset="0"/>
            </a:endParaRPr>
          </a:p>
          <a:p>
            <a:pPr algn="just"/>
            <a:r>
              <a:rPr lang="tr-TR" sz="1200" b="1" u="sng" dirty="0">
                <a:solidFill>
                  <a:schemeClr val="tx2"/>
                </a:solidFill>
                <a:latin typeface="Times New Roman" panose="02020603050405020304" pitchFamily="18" charset="0"/>
                <a:cs typeface="Times New Roman" panose="02020603050405020304" pitchFamily="18" charset="0"/>
              </a:rPr>
              <a:t>Halka Arz Tarihi</a:t>
            </a:r>
            <a:r>
              <a:rPr lang="tr-TR" sz="1200" b="1" dirty="0">
                <a:solidFill>
                  <a:schemeClr val="tx2"/>
                </a:solidFill>
                <a:latin typeface="Times New Roman" panose="02020603050405020304" pitchFamily="18" charset="0"/>
                <a:cs typeface="Times New Roman" panose="02020603050405020304" pitchFamily="18" charset="0"/>
              </a:rPr>
              <a:t>	: 5-6 Ocak 2023</a:t>
            </a:r>
          </a:p>
          <a:p>
            <a:pPr algn="just"/>
            <a:endParaRPr lang="tr-TR" sz="1200" b="1" dirty="0">
              <a:solidFill>
                <a:schemeClr val="tx2"/>
              </a:solidFill>
              <a:latin typeface="Times New Roman" panose="02020603050405020304" pitchFamily="18" charset="0"/>
              <a:cs typeface="Times New Roman" panose="02020603050405020304" pitchFamily="18" charset="0"/>
            </a:endParaRPr>
          </a:p>
          <a:p>
            <a:pPr algn="just"/>
            <a:r>
              <a:rPr lang="tr-TR" sz="1200" b="1" u="sng" dirty="0">
                <a:solidFill>
                  <a:schemeClr val="tx2"/>
                </a:solidFill>
                <a:latin typeface="Times New Roman" panose="02020603050405020304" pitchFamily="18" charset="0"/>
                <a:cs typeface="Times New Roman" panose="02020603050405020304" pitchFamily="18" charset="0"/>
              </a:rPr>
              <a:t>Halka Arz Fiyatı</a:t>
            </a:r>
            <a:r>
              <a:rPr lang="tr-TR" sz="1200" b="1" dirty="0">
                <a:solidFill>
                  <a:schemeClr val="tx2"/>
                </a:solidFill>
                <a:latin typeface="Times New Roman" panose="02020603050405020304" pitchFamily="18" charset="0"/>
                <a:cs typeface="Times New Roman" panose="02020603050405020304" pitchFamily="18" charset="0"/>
              </a:rPr>
              <a:t>	: 10,21 TL</a:t>
            </a:r>
          </a:p>
          <a:p>
            <a:pPr algn="just"/>
            <a:endParaRPr lang="tr-TR" sz="1200" b="1" dirty="0">
              <a:solidFill>
                <a:schemeClr val="tx2"/>
              </a:solidFill>
              <a:latin typeface="Times New Roman" panose="02020603050405020304" pitchFamily="18" charset="0"/>
              <a:cs typeface="Times New Roman" panose="02020603050405020304" pitchFamily="18" charset="0"/>
            </a:endParaRPr>
          </a:p>
          <a:p>
            <a:pPr algn="just"/>
            <a:r>
              <a:rPr lang="tr-TR" sz="1200" b="1" u="sng" dirty="0">
                <a:solidFill>
                  <a:schemeClr val="tx2"/>
                </a:solidFill>
                <a:latin typeface="Times New Roman" panose="02020603050405020304" pitchFamily="18" charset="0"/>
                <a:cs typeface="Times New Roman" panose="02020603050405020304" pitchFamily="18" charset="0"/>
              </a:rPr>
              <a:t>Halka Arz Tutarı</a:t>
            </a:r>
            <a:r>
              <a:rPr lang="tr-TR" sz="1200" b="1" dirty="0">
                <a:solidFill>
                  <a:schemeClr val="tx2"/>
                </a:solidFill>
                <a:latin typeface="Times New Roman" panose="02020603050405020304" pitchFamily="18" charset="0"/>
                <a:cs typeface="Times New Roman" panose="02020603050405020304" pitchFamily="18" charset="0"/>
              </a:rPr>
              <a:t>	: 285,88 Milyon TL</a:t>
            </a:r>
          </a:p>
          <a:p>
            <a:pPr algn="just"/>
            <a:endParaRPr lang="tr-TR" sz="1200" b="1" dirty="0">
              <a:solidFill>
                <a:schemeClr val="tx2"/>
              </a:solidFill>
              <a:latin typeface="Times New Roman" panose="02020603050405020304" pitchFamily="18" charset="0"/>
              <a:cs typeface="Times New Roman" panose="02020603050405020304" pitchFamily="18" charset="0"/>
            </a:endParaRPr>
          </a:p>
          <a:p>
            <a:pPr algn="just"/>
            <a:r>
              <a:rPr lang="tr-TR" sz="1200" b="1" u="sng" dirty="0">
                <a:solidFill>
                  <a:schemeClr val="tx2"/>
                </a:solidFill>
                <a:latin typeface="Times New Roman" panose="02020603050405020304" pitchFamily="18" charset="0"/>
                <a:cs typeface="Times New Roman" panose="02020603050405020304" pitchFamily="18" charset="0"/>
              </a:rPr>
              <a:t>İşlem Göreceği Pazar</a:t>
            </a:r>
            <a:r>
              <a:rPr lang="tr-TR" sz="1200" b="1" dirty="0">
                <a:solidFill>
                  <a:schemeClr val="tx2"/>
                </a:solidFill>
                <a:latin typeface="Times New Roman" panose="02020603050405020304" pitchFamily="18" charset="0"/>
                <a:cs typeface="Times New Roman" panose="02020603050405020304" pitchFamily="18" charset="0"/>
              </a:rPr>
              <a:t>	: Ana Pazar</a:t>
            </a:r>
          </a:p>
          <a:p>
            <a:pPr algn="just"/>
            <a:endParaRPr lang="tr-TR" sz="1200" b="1" dirty="0">
              <a:solidFill>
                <a:schemeClr val="tx2"/>
              </a:solidFill>
              <a:latin typeface="Times New Roman" panose="02020603050405020304" pitchFamily="18" charset="0"/>
              <a:cs typeface="Times New Roman" panose="02020603050405020304" pitchFamily="18" charset="0"/>
            </a:endParaRPr>
          </a:p>
          <a:p>
            <a:pPr algn="just"/>
            <a:r>
              <a:rPr lang="tr-TR" sz="1200" b="1" u="sng" dirty="0">
                <a:solidFill>
                  <a:schemeClr val="tx2"/>
                </a:solidFill>
                <a:latin typeface="Times New Roman" panose="02020603050405020304" pitchFamily="18" charset="0"/>
                <a:cs typeface="Times New Roman" panose="02020603050405020304" pitchFamily="18" charset="0"/>
              </a:rPr>
              <a:t>Dağıtım Yöntemi</a:t>
            </a:r>
            <a:r>
              <a:rPr lang="tr-TR" sz="1200" b="1" dirty="0">
                <a:solidFill>
                  <a:schemeClr val="tx2"/>
                </a:solidFill>
                <a:latin typeface="Times New Roman" panose="02020603050405020304" pitchFamily="18" charset="0"/>
                <a:cs typeface="Times New Roman" panose="02020603050405020304" pitchFamily="18" charset="0"/>
              </a:rPr>
              <a:t>	: Borsada satış yöntemi ile eşit dağıtım</a:t>
            </a:r>
          </a:p>
          <a:p>
            <a:pPr algn="just"/>
            <a:endParaRPr lang="tr-TR" sz="1200" b="1" dirty="0">
              <a:solidFill>
                <a:schemeClr val="tx2"/>
              </a:solidFill>
              <a:latin typeface="Times New Roman" panose="02020603050405020304" pitchFamily="18" charset="0"/>
              <a:cs typeface="Times New Roman" panose="02020603050405020304" pitchFamily="18" charset="0"/>
            </a:endParaRPr>
          </a:p>
          <a:p>
            <a:pPr algn="just"/>
            <a:r>
              <a:rPr lang="tr-TR" sz="1200" b="1" u="sng" dirty="0">
                <a:solidFill>
                  <a:schemeClr val="tx2"/>
                </a:solidFill>
                <a:latin typeface="Times New Roman" panose="02020603050405020304" pitchFamily="18" charset="0"/>
                <a:cs typeface="Times New Roman" panose="02020603050405020304" pitchFamily="18" charset="0"/>
              </a:rPr>
              <a:t>Aracılık Türü</a:t>
            </a:r>
            <a:r>
              <a:rPr lang="tr-TR" sz="1200" b="1" dirty="0">
                <a:solidFill>
                  <a:schemeClr val="tx2"/>
                </a:solidFill>
                <a:latin typeface="Times New Roman" panose="02020603050405020304" pitchFamily="18" charset="0"/>
                <a:cs typeface="Times New Roman" panose="02020603050405020304" pitchFamily="18" charset="0"/>
              </a:rPr>
              <a:t>		: En iyi gayret aracılığı</a:t>
            </a:r>
          </a:p>
          <a:p>
            <a:pPr algn="just"/>
            <a:endParaRPr lang="tr-TR" sz="1200" dirty="0">
              <a:solidFill>
                <a:schemeClr val="tx2"/>
              </a:solidFill>
              <a:latin typeface="Times New Roman" panose="02020603050405020304" pitchFamily="18" charset="0"/>
              <a:cs typeface="Times New Roman" panose="02020603050405020304" pitchFamily="18" charset="0"/>
            </a:endParaRPr>
          </a:p>
          <a:p>
            <a:pPr algn="just"/>
            <a:r>
              <a:rPr lang="tr-TR" sz="1200" b="1" u="sng" dirty="0">
                <a:solidFill>
                  <a:schemeClr val="tx2"/>
                </a:solidFill>
                <a:latin typeface="Times New Roman" panose="02020603050405020304" pitchFamily="18" charset="0"/>
                <a:cs typeface="Times New Roman" panose="02020603050405020304" pitchFamily="18" charset="0"/>
              </a:rPr>
              <a:t>Yatırımcıya Sağlanan Fayda</a:t>
            </a:r>
            <a:r>
              <a:rPr lang="tr-TR" sz="1200" b="1" dirty="0">
                <a:solidFill>
                  <a:schemeClr val="tx2"/>
                </a:solidFill>
                <a:latin typeface="Times New Roman" panose="02020603050405020304" pitchFamily="18" charset="0"/>
                <a:cs typeface="Times New Roman" panose="02020603050405020304" pitchFamily="18" charset="0"/>
              </a:rPr>
              <a:t>: </a:t>
            </a:r>
            <a:r>
              <a:rPr lang="tr-TR" sz="1200" dirty="0">
                <a:solidFill>
                  <a:schemeClr val="tx2"/>
                </a:solidFill>
                <a:latin typeface="Times New Roman" panose="02020603050405020304" pitchFamily="18" charset="0"/>
                <a:cs typeface="Times New Roman" panose="02020603050405020304" pitchFamily="18" charset="0"/>
              </a:rPr>
              <a:t>Sağlık sektöründe potansiyel büyüme imkanlarından alanında uzman ve yetkin bir hastaneler grubuna ortak olarak faydalanmak. Şirketin fon kaynak kullanım hedeflerinde yer alan yatırımlardan sağlanacak getiriye ortak olmak. Kurumsal ve bireysel yatırımcıların gözettiği kurumsal yönetime, etik ilkelere, günümüzde giderek önem kazanan ESG yatırımına uygun bir yatırım fırsatı. Mevcut piyasa payının artma potansiyeli ve  hastanelerin üniversite hastanesine dönüşümü, yeni hastanelerin kuruluşu, yaşlı bakım/sağlık turizmi ile kapasite artışı / yeni pazarlama stratejileri ile yüksek kazanç potansiyeli.</a:t>
            </a:r>
            <a:endParaRPr lang="tr-TR" sz="1200" b="1" dirty="0">
              <a:solidFill>
                <a:schemeClr val="tx2"/>
              </a:solidFill>
              <a:latin typeface="Times New Roman" panose="02020603050405020304" pitchFamily="18" charset="0"/>
              <a:cs typeface="Times New Roman" panose="02020603050405020304" pitchFamily="18" charset="0"/>
            </a:endParaRPr>
          </a:p>
        </p:txBody>
      </p:sp>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3509699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6</a:t>
            </a:fld>
            <a:endParaRPr lang="tr-TR"/>
          </a:p>
        </p:txBody>
      </p:sp>
      <p:sp>
        <p:nvSpPr>
          <p:cNvPr id="12" name="Rectangle 11"/>
          <p:cNvSpPr/>
          <p:nvPr/>
        </p:nvSpPr>
        <p:spPr>
          <a:xfrm>
            <a:off x="755576" y="620688"/>
            <a:ext cx="4572000" cy="584775"/>
          </a:xfrm>
          <a:prstGeom prst="rect">
            <a:avLst/>
          </a:prstGeom>
        </p:spPr>
        <p:txBody>
          <a:bodyPr>
            <a:spAutoFit/>
          </a:bodyPr>
          <a:lstStyle/>
          <a:p>
            <a:r>
              <a:rPr lang="tr-TR" sz="3200" b="1" dirty="0">
                <a:solidFill>
                  <a:schemeClr val="tx2"/>
                </a:solidFill>
                <a:latin typeface="Baskerville" panose="02020502070401020303" pitchFamily="18" charset="0"/>
                <a:ea typeface="Baskerville" panose="02020502070401020303" pitchFamily="18" charset="0"/>
              </a:rPr>
              <a:t>II. Şirket Faaliyetleri</a:t>
            </a:r>
            <a:endParaRPr lang="tr-TR" sz="3200" dirty="0">
              <a:latin typeface="Baskerville" panose="02020502070401020303" pitchFamily="18" charset="0"/>
              <a:ea typeface="Baskerville" panose="02020502070401020303" pitchFamily="18" charset="0"/>
            </a:endParaRPr>
          </a:p>
        </p:txBody>
      </p:sp>
      <p:sp>
        <p:nvSpPr>
          <p:cNvPr id="3" name="Dikdörtgen 2"/>
          <p:cNvSpPr/>
          <p:nvPr/>
        </p:nvSpPr>
        <p:spPr>
          <a:xfrm>
            <a:off x="755576" y="1721173"/>
            <a:ext cx="7560840" cy="3539430"/>
          </a:xfrm>
          <a:prstGeom prst="rect">
            <a:avLst/>
          </a:prstGeom>
        </p:spPr>
        <p:txBody>
          <a:bodyPr wrap="square">
            <a:spAutoFit/>
          </a:bodyPr>
          <a:lstStyle/>
          <a:p>
            <a:pPr algn="just"/>
            <a:r>
              <a:rPr lang="tr-TR" sz="1600" dirty="0">
                <a:solidFill>
                  <a:schemeClr val="accent1">
                    <a:lumMod val="75000"/>
                  </a:schemeClr>
                </a:solidFill>
                <a:latin typeface="Times New Roman" panose="02020603050405020304" pitchFamily="18" charset="0"/>
                <a:cs typeface="Times New Roman" panose="02020603050405020304" pitchFamily="18" charset="0"/>
              </a:rPr>
              <a:t>2001 yılında Türkiye Aile Planlaması Derneği İktisadi teşebbüsü olarak İzmir'de kurulan Şirket, 2.100 m</a:t>
            </a:r>
            <a:r>
              <a:rPr lang="tr-TR" sz="1600" baseline="30000" dirty="0">
                <a:solidFill>
                  <a:schemeClr val="accent1">
                    <a:lumMod val="75000"/>
                  </a:schemeClr>
                </a:solidFill>
                <a:latin typeface="Times New Roman" panose="02020603050405020304" pitchFamily="18" charset="0"/>
                <a:cs typeface="Times New Roman" panose="02020603050405020304" pitchFamily="18" charset="0"/>
              </a:rPr>
              <a:t>2</a:t>
            </a:r>
            <a:r>
              <a:rPr lang="tr-TR" sz="1600" dirty="0">
                <a:solidFill>
                  <a:schemeClr val="accent1">
                    <a:lumMod val="75000"/>
                  </a:schemeClr>
                </a:solidFill>
                <a:latin typeface="Times New Roman" panose="02020603050405020304" pitchFamily="18" charset="0"/>
                <a:cs typeface="Times New Roman" panose="02020603050405020304" pitchFamily="18" charset="0"/>
              </a:rPr>
              <a:t> kapalı alanda Buca Tıp Merkezi unvanıyla faaliyetlerine başlamıştır. 05.10.2004 tarihinde İzmir Ticaret Sicil Memurluğu nezdinde 115784-K-9651 ticaret sicil numarası ile anonim şirket olarak yeniden yapılandırılmıştır. Ticaret unvanı </a:t>
            </a:r>
            <a:r>
              <a:rPr lang="tr-TR" sz="1600" dirty="0" err="1">
                <a:solidFill>
                  <a:schemeClr val="accent1">
                    <a:lumMod val="75000"/>
                  </a:schemeClr>
                </a:solidFill>
                <a:latin typeface="Times New Roman" panose="02020603050405020304" pitchFamily="18" charset="0"/>
                <a:cs typeface="Times New Roman" panose="02020603050405020304" pitchFamily="18" charset="0"/>
              </a:rPr>
              <a:t>Tapdi</a:t>
            </a:r>
            <a:r>
              <a:rPr lang="tr-TR" sz="1600" dirty="0">
                <a:solidFill>
                  <a:schemeClr val="accent1">
                    <a:lumMod val="75000"/>
                  </a:schemeClr>
                </a:solidFill>
                <a:latin typeface="Times New Roman" panose="02020603050405020304" pitchFamily="18" charset="0"/>
                <a:cs typeface="Times New Roman" panose="02020603050405020304" pitchFamily="18" charset="0"/>
              </a:rPr>
              <a:t> Oksijen Özel Sağlık ve Eğitim Hizmetleri Sanayi Ticaret Anonim Şirketi’dir. Faaliyetlerini “Koşuyolu Caddesi 506 Sokak No:2 </a:t>
            </a:r>
            <a:r>
              <a:rPr lang="tr-TR" sz="1600" dirty="0" err="1">
                <a:solidFill>
                  <a:schemeClr val="accent1">
                    <a:lumMod val="75000"/>
                  </a:schemeClr>
                </a:solidFill>
                <a:latin typeface="Times New Roman" panose="02020603050405020304" pitchFamily="18" charset="0"/>
                <a:cs typeface="Times New Roman" panose="02020603050405020304" pitchFamily="18" charset="0"/>
              </a:rPr>
              <a:t>Şirinyer</a:t>
            </a:r>
            <a:r>
              <a:rPr lang="tr-TR" sz="1600" dirty="0">
                <a:solidFill>
                  <a:schemeClr val="accent1">
                    <a:lumMod val="75000"/>
                  </a:schemeClr>
                </a:solidFill>
                <a:latin typeface="Times New Roman" panose="02020603050405020304" pitchFamily="18" charset="0"/>
                <a:cs typeface="Times New Roman" panose="02020603050405020304" pitchFamily="18" charset="0"/>
              </a:rPr>
              <a:t>/Buca İZMİR” merkez adresinde sürdürmektedir.</a:t>
            </a:r>
          </a:p>
          <a:p>
            <a:pPr algn="just"/>
            <a:r>
              <a:rPr lang="tr-TR" sz="1600" dirty="0">
                <a:solidFill>
                  <a:schemeClr val="accent1">
                    <a:lumMod val="75000"/>
                  </a:schemeClr>
                </a:solidFill>
                <a:latin typeface="Times New Roman" panose="02020603050405020304" pitchFamily="18" charset="0"/>
                <a:cs typeface="Times New Roman" panose="02020603050405020304" pitchFamily="18" charset="0"/>
              </a:rPr>
              <a:t> </a:t>
            </a:r>
          </a:p>
          <a:p>
            <a:pPr algn="just"/>
            <a:r>
              <a:rPr lang="tr-TR" sz="1600" dirty="0">
                <a:solidFill>
                  <a:schemeClr val="accent1">
                    <a:lumMod val="75000"/>
                  </a:schemeClr>
                </a:solidFill>
                <a:latin typeface="Times New Roman" panose="02020603050405020304" pitchFamily="18" charset="0"/>
                <a:cs typeface="Times New Roman" panose="02020603050405020304" pitchFamily="18" charset="0"/>
              </a:rPr>
              <a:t>Şirket, İzmir’de, bünyesinde bulundurduğu bir tıp merkezi ve iki adet tam teşekküllü hastanesi ile faaliyetlerini sürdürmektedir. Şirket’in toplam hastane yatak kapasitesi 248 adettir.</a:t>
            </a:r>
          </a:p>
          <a:p>
            <a:pPr algn="just"/>
            <a:r>
              <a:rPr lang="tr-TR" sz="1600" dirty="0">
                <a:solidFill>
                  <a:schemeClr val="accent1">
                    <a:lumMod val="75000"/>
                  </a:schemeClr>
                </a:solidFill>
                <a:latin typeface="Times New Roman" panose="02020603050405020304" pitchFamily="18" charset="0"/>
                <a:cs typeface="Times New Roman" panose="02020603050405020304" pitchFamily="18" charset="0"/>
              </a:rPr>
              <a:t> </a:t>
            </a:r>
          </a:p>
          <a:p>
            <a:pPr algn="just"/>
            <a:r>
              <a:rPr lang="tr-TR" sz="1600" dirty="0">
                <a:solidFill>
                  <a:schemeClr val="accent1">
                    <a:lumMod val="75000"/>
                  </a:schemeClr>
                </a:solidFill>
                <a:latin typeface="Times New Roman" panose="02020603050405020304" pitchFamily="18" charset="0"/>
                <a:cs typeface="Times New Roman" panose="02020603050405020304" pitchFamily="18" charset="0"/>
              </a:rPr>
              <a:t>30.09.2022 itibarıyla 705 kadrolu ve 191 alt işveren/taşeron vb. statüde toplam 896 çalışanı bulunmaktadır.</a:t>
            </a:r>
          </a:p>
        </p:txBody>
      </p:sp>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2343754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7</a:t>
            </a:fld>
            <a:endParaRPr lang="tr-TR"/>
          </a:p>
        </p:txBody>
      </p:sp>
      <p:sp>
        <p:nvSpPr>
          <p:cNvPr id="12" name="Rectangle 11"/>
          <p:cNvSpPr/>
          <p:nvPr/>
        </p:nvSpPr>
        <p:spPr>
          <a:xfrm>
            <a:off x="755576" y="620688"/>
            <a:ext cx="4572000" cy="584775"/>
          </a:xfrm>
          <a:prstGeom prst="rect">
            <a:avLst/>
          </a:prstGeom>
        </p:spPr>
        <p:txBody>
          <a:bodyPr>
            <a:spAutoFit/>
          </a:bodyPr>
          <a:lstStyle/>
          <a:p>
            <a:r>
              <a:rPr lang="tr-TR" sz="3200" b="1" dirty="0">
                <a:solidFill>
                  <a:schemeClr val="tx2"/>
                </a:solidFill>
                <a:latin typeface="Baskerville" panose="02020502070401020303" pitchFamily="18" charset="0"/>
                <a:ea typeface="Baskerville" panose="02020502070401020303" pitchFamily="18" charset="0"/>
              </a:rPr>
              <a:t>Buca Tıp Merkezi</a:t>
            </a:r>
            <a:endParaRPr lang="tr-TR" sz="3200" dirty="0">
              <a:latin typeface="Baskerville" panose="02020502070401020303" pitchFamily="18" charset="0"/>
              <a:ea typeface="Baskerville" panose="02020502070401020303" pitchFamily="18" charset="0"/>
            </a:endParaRPr>
          </a:p>
        </p:txBody>
      </p:sp>
      <p:sp>
        <p:nvSpPr>
          <p:cNvPr id="3" name="Dikdörtgen 2"/>
          <p:cNvSpPr/>
          <p:nvPr/>
        </p:nvSpPr>
        <p:spPr>
          <a:xfrm>
            <a:off x="755576" y="1721173"/>
            <a:ext cx="7560840" cy="3046988"/>
          </a:xfrm>
          <a:prstGeom prst="rect">
            <a:avLst/>
          </a:prstGeom>
        </p:spPr>
        <p:txBody>
          <a:bodyPr wrap="square">
            <a:spAutoFit/>
          </a:bodyPr>
          <a:lstStyle/>
          <a:p>
            <a:pPr algn="just">
              <a:spcAft>
                <a:spcPts val="0"/>
              </a:spcAft>
            </a:pP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2001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yılının</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Ocak</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ayında</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İzmir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Buca</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Şirinyer</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semtinde</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ayaktan</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teşhis</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tedavi</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merkezi</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olarak</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hizmet</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vermeye</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başlamıştır</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Sağlık</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hizmetlerini</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8 Ekim2003’te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alınan</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İS0 9001-2000, 2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Temmuz</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2010’da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alınan</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İSO 9001:2008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Kalite</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Yönetim</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Belgesi</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25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Ağustos</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2011’de TSE-İSO 10002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Müşteri</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Memnuniyeti</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Yönetim</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Sistemi</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Belgesi</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ile</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sürdürmektedir</a:t>
            </a: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tr-TR" sz="1600"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de-DE" sz="16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de-DE" sz="1600" dirty="0" err="1">
                <a:solidFill>
                  <a:schemeClr val="accent1">
                    <a:lumMod val="75000"/>
                  </a:schemeClr>
                </a:solidFill>
                <a:latin typeface="Times New Roman" panose="02020603050405020304" pitchFamily="18" charset="0"/>
                <a:ea typeface="Times New Roman" panose="02020603050405020304" pitchFamily="18" charset="0"/>
              </a:rPr>
              <a:t>Tıp</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merkezinde</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poliklinikler</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havacılık</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ünitesi</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acil</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servis</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ameliyathaneler</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gözlem</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odaları</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radyoloji</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ünitesi</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fizik</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tedavi</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ünitesi</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gastroenteroloji</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ünitesi</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biyokimya</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ve</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patoloji</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laboratuvarları</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mevcuttur</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Bununla</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birlikte</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Türkiye’deki</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tüm</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havacılık</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uçuş</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personeline</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uçabilir</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raporu</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vermeye</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yetkili</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olan</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Havacılık</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Tıp</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Merkezi</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ruhsatına</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sahiptir</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Buca</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Tıp</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Merkezi’nin</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özel</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sigortalar</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ve</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Sosyal</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Güvenlik</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Kurumu</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ile</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anlaşmaları</a:t>
            </a:r>
            <a:r>
              <a:rPr lang="de-DE" sz="1600" dirty="0">
                <a:solidFill>
                  <a:schemeClr val="accent1">
                    <a:lumMod val="75000"/>
                  </a:schemeClr>
                </a:solidFill>
                <a:latin typeface="Times New Roman" panose="02020603050405020304" pitchFamily="18" charset="0"/>
                <a:ea typeface="Times New Roman" panose="02020603050405020304" pitchFamily="18" charset="0"/>
              </a:rPr>
              <a:t> </a:t>
            </a:r>
            <a:r>
              <a:rPr lang="de-DE" sz="1600" dirty="0" err="1">
                <a:solidFill>
                  <a:schemeClr val="accent1">
                    <a:lumMod val="75000"/>
                  </a:schemeClr>
                </a:solidFill>
                <a:latin typeface="Times New Roman" panose="02020603050405020304" pitchFamily="18" charset="0"/>
                <a:ea typeface="Times New Roman" panose="02020603050405020304" pitchFamily="18" charset="0"/>
              </a:rPr>
              <a:t>bulunmaktadır</a:t>
            </a:r>
            <a:r>
              <a:rPr lang="de-DE" sz="1600" dirty="0">
                <a:solidFill>
                  <a:schemeClr val="accent1">
                    <a:lumMod val="75000"/>
                  </a:schemeClr>
                </a:solidFill>
                <a:latin typeface="Times New Roman" panose="02020603050405020304" pitchFamily="18" charset="0"/>
                <a:ea typeface="Times New Roman" panose="02020603050405020304" pitchFamily="18" charset="0"/>
              </a:rPr>
              <a:t>.</a:t>
            </a:r>
            <a:endParaRPr lang="tr-TR" sz="1600" dirty="0">
              <a:solidFill>
                <a:schemeClr val="accent1">
                  <a:lumMod val="75000"/>
                </a:schemeClr>
              </a:solidFill>
            </a:endParaRPr>
          </a:p>
        </p:txBody>
      </p:sp>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4471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8</a:t>
            </a:fld>
            <a:endParaRPr lang="tr-TR"/>
          </a:p>
        </p:txBody>
      </p:sp>
      <p:sp>
        <p:nvSpPr>
          <p:cNvPr id="12" name="Rectangle 11"/>
          <p:cNvSpPr/>
          <p:nvPr/>
        </p:nvSpPr>
        <p:spPr>
          <a:xfrm>
            <a:off x="755575" y="620688"/>
            <a:ext cx="5591833" cy="584775"/>
          </a:xfrm>
          <a:prstGeom prst="rect">
            <a:avLst/>
          </a:prstGeom>
        </p:spPr>
        <p:txBody>
          <a:bodyPr wrap="square">
            <a:spAutoFit/>
          </a:bodyPr>
          <a:lstStyle/>
          <a:p>
            <a:r>
              <a:rPr lang="tr-TR" sz="3200" b="1" dirty="0">
                <a:solidFill>
                  <a:schemeClr val="tx2"/>
                </a:solidFill>
                <a:latin typeface="Baskerville" panose="02020502070401020303" pitchFamily="18" charset="0"/>
                <a:ea typeface="Baskerville" panose="02020502070401020303" pitchFamily="18" charset="0"/>
              </a:rPr>
              <a:t>Özel Tınaztepe Hastanesi</a:t>
            </a:r>
            <a:endParaRPr lang="tr-TR" sz="3200" dirty="0">
              <a:latin typeface="Baskerville" panose="02020502070401020303" pitchFamily="18" charset="0"/>
              <a:ea typeface="Baskerville" panose="02020502070401020303" pitchFamily="18" charset="0"/>
            </a:endParaRPr>
          </a:p>
        </p:txBody>
      </p:sp>
      <p:sp>
        <p:nvSpPr>
          <p:cNvPr id="3" name="Dikdörtgen 2"/>
          <p:cNvSpPr/>
          <p:nvPr/>
        </p:nvSpPr>
        <p:spPr>
          <a:xfrm>
            <a:off x="755575" y="1721173"/>
            <a:ext cx="7560841" cy="3539430"/>
          </a:xfrm>
          <a:prstGeom prst="rect">
            <a:avLst/>
          </a:prstGeom>
        </p:spPr>
        <p:txBody>
          <a:bodyPr wrap="square">
            <a:spAutoFit/>
          </a:bodyPr>
          <a:lstStyle/>
          <a:p>
            <a:pPr algn="just"/>
            <a:r>
              <a:rPr lang="de-DE" sz="1600" dirty="0" err="1">
                <a:solidFill>
                  <a:schemeClr val="accent1">
                    <a:lumMod val="75000"/>
                  </a:schemeClr>
                </a:solidFill>
                <a:latin typeface="Times New Roman" panose="02020603050405020304" pitchFamily="18" charset="0"/>
                <a:cs typeface="Times New Roman" panose="02020603050405020304" pitchFamily="18" charset="0"/>
              </a:rPr>
              <a:t>İzmir'in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Buca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ilçesinde</a:t>
            </a:r>
            <a:r>
              <a:rPr lang="de-DE" sz="1600" dirty="0">
                <a:solidFill>
                  <a:schemeClr val="accent1">
                    <a:lumMod val="75000"/>
                  </a:schemeClr>
                </a:solidFill>
                <a:latin typeface="Times New Roman" panose="02020603050405020304" pitchFamily="18" charset="0"/>
                <a:cs typeface="Times New Roman" panose="02020603050405020304" pitchFamily="18" charset="0"/>
              </a:rPr>
              <a:t> 9795 m</a:t>
            </a:r>
            <a:r>
              <a:rPr lang="de-DE" sz="1600" baseline="30000" dirty="0">
                <a:solidFill>
                  <a:schemeClr val="accent1">
                    <a:lumMod val="75000"/>
                  </a:schemeClr>
                </a:solidFill>
                <a:latin typeface="Times New Roman" panose="02020603050405020304" pitchFamily="18" charset="0"/>
                <a:cs typeface="Times New Roman" panose="02020603050405020304" pitchFamily="18" charset="0"/>
              </a:rPr>
              <a:t>2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alanda</a:t>
            </a:r>
            <a:r>
              <a:rPr lang="de-DE" sz="1600" dirty="0">
                <a:solidFill>
                  <a:schemeClr val="accent1">
                    <a:lumMod val="75000"/>
                  </a:schemeClr>
                </a:solidFill>
                <a:latin typeface="Times New Roman" panose="02020603050405020304" pitchFamily="18" charset="0"/>
                <a:cs typeface="Times New Roman" panose="02020603050405020304" pitchFamily="18" charset="0"/>
              </a:rPr>
              <a:t> 7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katlı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binasında</a:t>
            </a:r>
            <a:r>
              <a:rPr lang="de-DE" sz="1600" dirty="0">
                <a:solidFill>
                  <a:schemeClr val="accent1">
                    <a:lumMod val="75000"/>
                  </a:schemeClr>
                </a:solidFill>
                <a:latin typeface="Times New Roman" panose="02020603050405020304" pitchFamily="18" charset="0"/>
                <a:cs typeface="Times New Roman" panose="02020603050405020304" pitchFamily="18" charset="0"/>
              </a:rPr>
              <a:t> 2010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yılında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faaliyete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başlamıştır</a:t>
            </a:r>
            <a:r>
              <a:rPr lang="de-DE" sz="1600" dirty="0">
                <a:solidFill>
                  <a:schemeClr val="accent1">
                    <a:lumMod val="75000"/>
                  </a:schemeClr>
                </a:solidFill>
                <a:latin typeface="Times New Roman" panose="02020603050405020304" pitchFamily="18" charset="0"/>
                <a:cs typeface="Times New Roman" panose="02020603050405020304" pitchFamily="18" charset="0"/>
              </a:rPr>
              <a:t>. 5 KVC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Kalp</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Damar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Cerrahisi</a:t>
            </a:r>
            <a:r>
              <a:rPr lang="de-DE" sz="1600" dirty="0">
                <a:solidFill>
                  <a:schemeClr val="accent1">
                    <a:lumMod val="75000"/>
                  </a:schemeClr>
                </a:solidFill>
                <a:latin typeface="Times New Roman" panose="02020603050405020304" pitchFamily="18" charset="0"/>
                <a:cs typeface="Times New Roman" panose="02020603050405020304" pitchFamily="18" charset="0"/>
              </a:rPr>
              <a:t>), 4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koroner</a:t>
            </a:r>
            <a:r>
              <a:rPr lang="de-DE" sz="1600" dirty="0">
                <a:solidFill>
                  <a:schemeClr val="accent1">
                    <a:lumMod val="75000"/>
                  </a:schemeClr>
                </a:solidFill>
                <a:latin typeface="Times New Roman" panose="02020603050405020304" pitchFamily="18" charset="0"/>
                <a:cs typeface="Times New Roman" panose="02020603050405020304" pitchFamily="18" charset="0"/>
              </a:rPr>
              <a:t>, 12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genel</a:t>
            </a:r>
            <a:r>
              <a:rPr lang="de-DE" sz="1600" dirty="0">
                <a:solidFill>
                  <a:schemeClr val="accent1">
                    <a:lumMod val="75000"/>
                  </a:schemeClr>
                </a:solidFill>
                <a:latin typeface="Times New Roman" panose="02020603050405020304" pitchFamily="18" charset="0"/>
                <a:cs typeface="Times New Roman" panose="02020603050405020304" pitchFamily="18" charset="0"/>
              </a:rPr>
              <a:t>, 14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adet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kuvöz-yenidoğan</a:t>
            </a:r>
            <a:r>
              <a:rPr lang="de-DE" sz="1600" dirty="0">
                <a:solidFill>
                  <a:schemeClr val="accent1">
                    <a:lumMod val="75000"/>
                  </a:schemeClr>
                </a:solidFill>
                <a:latin typeface="Times New Roman" panose="02020603050405020304" pitchFamily="18" charset="0"/>
                <a:cs typeface="Times New Roman" panose="02020603050405020304" pitchFamily="18" charset="0"/>
              </a:rPr>
              <a:t>, 2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adet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pandemi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koroner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yoğun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bakım</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yatağı</a:t>
            </a:r>
            <a:r>
              <a:rPr lang="de-DE" sz="1600" dirty="0">
                <a:solidFill>
                  <a:schemeClr val="accent1">
                    <a:lumMod val="75000"/>
                  </a:schemeClr>
                </a:solidFill>
                <a:latin typeface="Times New Roman" panose="02020603050405020304" pitchFamily="18" charset="0"/>
                <a:cs typeface="Times New Roman" panose="02020603050405020304" pitchFamily="18" charset="0"/>
              </a:rPr>
              <a:t>, 76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adet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rutin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yatağı</a:t>
            </a:r>
            <a:r>
              <a:rPr lang="de-DE" sz="1600" dirty="0">
                <a:solidFill>
                  <a:schemeClr val="accent1">
                    <a:lumMod val="75000"/>
                  </a:schemeClr>
                </a:solidFill>
                <a:latin typeface="Times New Roman" panose="02020603050405020304" pitchFamily="18" charset="0"/>
                <a:cs typeface="Times New Roman" panose="02020603050405020304" pitchFamily="18" charset="0"/>
              </a:rPr>
              <a:t>, 4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adet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ameliyathane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salonu</a:t>
            </a:r>
            <a:r>
              <a:rPr lang="de-DE" sz="1600" dirty="0">
                <a:solidFill>
                  <a:schemeClr val="accent1">
                    <a:lumMod val="75000"/>
                  </a:schemeClr>
                </a:solidFill>
                <a:latin typeface="Times New Roman" panose="02020603050405020304" pitchFamily="18" charset="0"/>
                <a:cs typeface="Times New Roman" panose="02020603050405020304" pitchFamily="18" charset="0"/>
              </a:rPr>
              <a:t>, 1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adet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doğumhane</a:t>
            </a:r>
            <a:r>
              <a:rPr lang="de-DE" sz="1600" dirty="0">
                <a:solidFill>
                  <a:schemeClr val="accent1">
                    <a:lumMod val="75000"/>
                  </a:schemeClr>
                </a:solidFill>
                <a:latin typeface="Times New Roman" panose="02020603050405020304" pitchFamily="18" charset="0"/>
                <a:cs typeface="Times New Roman" panose="02020603050405020304" pitchFamily="18" charset="0"/>
              </a:rPr>
              <a:t>, 11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adet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gözlem</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yatağı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ile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toplam</a:t>
            </a:r>
            <a:r>
              <a:rPr lang="de-DE" sz="1600" dirty="0">
                <a:solidFill>
                  <a:schemeClr val="accent1">
                    <a:lumMod val="75000"/>
                  </a:schemeClr>
                </a:solidFill>
                <a:latin typeface="Times New Roman" panose="02020603050405020304" pitchFamily="18" charset="0"/>
                <a:cs typeface="Times New Roman" panose="02020603050405020304" pitchFamily="18" charset="0"/>
              </a:rPr>
              <a:t> 113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yatak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kapasiteli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olarak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hizmet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vermektedir</a:t>
            </a:r>
            <a:r>
              <a:rPr lang="de-DE" sz="1600" dirty="0">
                <a:solidFill>
                  <a:schemeClr val="accent1">
                    <a:lumMod val="75000"/>
                  </a:schemeClr>
                </a:solidFill>
                <a:latin typeface="Times New Roman" panose="02020603050405020304" pitchFamily="18" charset="0"/>
                <a:cs typeface="Times New Roman" panose="02020603050405020304" pitchFamily="18" charset="0"/>
              </a:rPr>
              <a:t>.</a:t>
            </a:r>
            <a:endParaRPr lang="tr-TR" sz="16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de-DE" sz="1600" dirty="0">
                <a:solidFill>
                  <a:schemeClr val="accent1">
                    <a:lumMod val="75000"/>
                  </a:schemeClr>
                </a:solidFill>
                <a:latin typeface="Times New Roman" panose="02020603050405020304" pitchFamily="18" charset="0"/>
                <a:cs typeface="Times New Roman" panose="02020603050405020304" pitchFamily="18" charset="0"/>
              </a:rPr>
              <a:t> </a:t>
            </a:r>
            <a:endParaRPr lang="tr-TR" sz="16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Hastane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hali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hazırda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Acil</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Servis</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Hizmetleri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Ağız</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Diş</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Sağlığı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Anestezi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Reanimasyon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Beslenme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Diyetetik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Beyin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Sinir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Cerrahisi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Çocuk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Cerrahisi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Çocuk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Sağlığı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Hastalıkları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Dahiliye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İç</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Hastalıkları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Dermatoloji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Estetik</a:t>
            </a:r>
            <a:r>
              <a:rPr lang="de-DE" sz="1600" dirty="0">
                <a:solidFill>
                  <a:schemeClr val="accent1">
                    <a:lumMod val="75000"/>
                  </a:schemeClr>
                </a:solidFill>
                <a:latin typeface="Times New Roman" panose="02020603050405020304" pitchFamily="18" charset="0"/>
                <a:cs typeface="Times New Roman" panose="02020603050405020304" pitchFamily="18" charset="0"/>
              </a:rPr>
              <a:t>, Plastik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Rekonstrüktif</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Cerrahi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Fizik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Tedavi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Rehabilitasyon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Genel</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Cerrahi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Girişimsel</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Radyoloji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Göğüs</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Hastalıkları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Göz</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Hastalıkları</a:t>
            </a:r>
            <a:r>
              <a:rPr lang="de-DE" sz="1600" dirty="0">
                <a:solidFill>
                  <a:schemeClr val="accent1">
                    <a:lumMod val="75000"/>
                  </a:schemeClr>
                </a:solidFill>
                <a:latin typeface="Times New Roman" panose="02020603050405020304" pitchFamily="18" charset="0"/>
                <a:cs typeface="Times New Roman" panose="02020603050405020304" pitchFamily="18" charset="0"/>
              </a:rPr>
              <a:t>, Kadın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Hastalıkları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Doğum</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Kardiyoloji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Kardiyoloji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Yoğun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Bakım</a:t>
            </a:r>
            <a:r>
              <a:rPr lang="de-DE" sz="1600" dirty="0">
                <a:solidFill>
                  <a:schemeClr val="accent1">
                    <a:lumMod val="75000"/>
                  </a:schemeClr>
                </a:solidFill>
                <a:latin typeface="Times New Roman" panose="02020603050405020304" pitchFamily="18" charset="0"/>
                <a:cs typeface="Times New Roman" panose="02020603050405020304" pitchFamily="18" charset="0"/>
              </a:rPr>
              <a:t>, Kulak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Burun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Boğaz</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Mikrobiyoloji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Nöroloji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Ortopedi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Travmatoloji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Psikiyatri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Psikoloji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Radyoloji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Tıbbi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Onkoloji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Üroloji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branşlarında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faaliyet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göstermektedir</a:t>
            </a:r>
            <a:r>
              <a:rPr lang="de-DE" sz="1600" dirty="0">
                <a:solidFill>
                  <a:schemeClr val="accent1">
                    <a:lumMod val="75000"/>
                  </a:schemeClr>
                </a:solidFill>
                <a:latin typeface="Times New Roman" panose="02020603050405020304" pitchFamily="18" charset="0"/>
                <a:cs typeface="Times New Roman" panose="02020603050405020304" pitchFamily="18" charset="0"/>
              </a:rPr>
              <a:t>.</a:t>
            </a:r>
            <a:endParaRPr lang="tr-TR" sz="16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2205835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55576" y="1293788"/>
            <a:ext cx="75608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C26D02-7E54-4596-B035-2A62D6F30881}" type="slidenum">
              <a:rPr lang="tr-TR" smtClean="0"/>
              <a:t>9</a:t>
            </a:fld>
            <a:endParaRPr lang="tr-TR"/>
          </a:p>
        </p:txBody>
      </p:sp>
      <p:sp>
        <p:nvSpPr>
          <p:cNvPr id="12" name="Rectangle 11"/>
          <p:cNvSpPr/>
          <p:nvPr/>
        </p:nvSpPr>
        <p:spPr>
          <a:xfrm>
            <a:off x="755576" y="620688"/>
            <a:ext cx="6102424" cy="553998"/>
          </a:xfrm>
          <a:prstGeom prst="rect">
            <a:avLst/>
          </a:prstGeom>
        </p:spPr>
        <p:txBody>
          <a:bodyPr wrap="square">
            <a:spAutoFit/>
          </a:bodyPr>
          <a:lstStyle/>
          <a:p>
            <a:r>
              <a:rPr lang="tr-TR" sz="3000" b="1" dirty="0">
                <a:solidFill>
                  <a:schemeClr val="tx2"/>
                </a:solidFill>
                <a:latin typeface="Baskerville" panose="02020502070401020303" pitchFamily="18" charset="0"/>
                <a:ea typeface="Baskerville" panose="02020502070401020303" pitchFamily="18" charset="0"/>
              </a:rPr>
              <a:t>Özel Tınaztepe Galen Hastanesi</a:t>
            </a:r>
            <a:endParaRPr lang="tr-TR" sz="3000" dirty="0">
              <a:latin typeface="Baskerville" panose="02020502070401020303" pitchFamily="18" charset="0"/>
              <a:ea typeface="Baskerville" panose="02020502070401020303" pitchFamily="18" charset="0"/>
            </a:endParaRPr>
          </a:p>
        </p:txBody>
      </p:sp>
      <p:sp>
        <p:nvSpPr>
          <p:cNvPr id="3" name="Dikdörtgen 2"/>
          <p:cNvSpPr/>
          <p:nvPr/>
        </p:nvSpPr>
        <p:spPr>
          <a:xfrm>
            <a:off x="755576" y="1479870"/>
            <a:ext cx="7560840" cy="4278094"/>
          </a:xfrm>
          <a:prstGeom prst="rect">
            <a:avLst/>
          </a:prstGeom>
        </p:spPr>
        <p:txBody>
          <a:bodyPr wrap="square">
            <a:spAutoFit/>
          </a:bodyPr>
          <a:lstStyle/>
          <a:p>
            <a:pPr algn="just"/>
            <a:r>
              <a:rPr lang="de-DE" sz="1600" dirty="0" err="1">
                <a:solidFill>
                  <a:schemeClr val="accent1">
                    <a:lumMod val="75000"/>
                  </a:schemeClr>
                </a:solidFill>
                <a:latin typeface="Times New Roman" panose="02020603050405020304" pitchFamily="18" charset="0"/>
                <a:cs typeface="Times New Roman" panose="02020603050405020304" pitchFamily="18" charset="0"/>
              </a:rPr>
              <a:t>İzmir'in</a:t>
            </a:r>
            <a:r>
              <a:rPr lang="de-DE" sz="1600" dirty="0">
                <a:solidFill>
                  <a:schemeClr val="accent1">
                    <a:lumMod val="75000"/>
                  </a:schemeClr>
                </a:solidFill>
                <a:latin typeface="Times New Roman" panose="02020603050405020304" pitchFamily="18" charset="0"/>
                <a:cs typeface="Times New Roman" panose="02020603050405020304" pitchFamily="18" charset="0"/>
              </a:rPr>
              <a:t> Bayraklı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ilçesinde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iç</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içe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girmiş</a:t>
            </a:r>
            <a:r>
              <a:rPr lang="de-DE" sz="1600" dirty="0">
                <a:solidFill>
                  <a:schemeClr val="accent1">
                    <a:lumMod val="75000"/>
                  </a:schemeClr>
                </a:solidFill>
                <a:latin typeface="Times New Roman" panose="02020603050405020304" pitchFamily="18" charset="0"/>
                <a:cs typeface="Times New Roman" panose="02020603050405020304" pitchFamily="18" charset="0"/>
              </a:rPr>
              <a:t> Bayraklı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Bornova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ilçelerinin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tam</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ortasında</a:t>
            </a:r>
            <a:r>
              <a:rPr lang="de-DE" sz="1600" dirty="0">
                <a:solidFill>
                  <a:schemeClr val="accent1">
                    <a:lumMod val="75000"/>
                  </a:schemeClr>
                </a:solidFill>
                <a:latin typeface="Times New Roman" panose="02020603050405020304" pitchFamily="18" charset="0"/>
                <a:cs typeface="Times New Roman" panose="02020603050405020304" pitchFamily="18" charset="0"/>
              </a:rPr>
              <a:t>, 2021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yılı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nüfus</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sayım</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sonuçlarına</a:t>
            </a:r>
            <a:r>
              <a:rPr lang="de-DE" sz="1600" dirty="0">
                <a:solidFill>
                  <a:schemeClr val="accent1">
                    <a:lumMod val="75000"/>
                  </a:schemeClr>
                </a:solidFill>
                <a:latin typeface="Times New Roman" panose="02020603050405020304" pitchFamily="18" charset="0"/>
                <a:cs typeface="Times New Roman" panose="02020603050405020304" pitchFamily="18" charset="0"/>
              </a:rPr>
              <a:t> göre 750 bin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civarındaki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nüfusu</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ile</a:t>
            </a:r>
            <a:r>
              <a:rPr lang="de-DE" sz="1600" dirty="0">
                <a:solidFill>
                  <a:schemeClr val="accent1">
                    <a:lumMod val="75000"/>
                  </a:schemeClr>
                </a:solidFill>
                <a:latin typeface="Times New Roman" panose="02020603050405020304" pitchFamily="18" charset="0"/>
                <a:cs typeface="Times New Roman" panose="02020603050405020304" pitchFamily="18" charset="0"/>
              </a:rPr>
              <a:t> İzmir ‘in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nüfus</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yoğunluğu</a:t>
            </a:r>
            <a:r>
              <a:rPr lang="de-DE" sz="1600" dirty="0">
                <a:solidFill>
                  <a:schemeClr val="accent1">
                    <a:lumMod val="75000"/>
                  </a:schemeClr>
                </a:solidFill>
                <a:latin typeface="Times New Roman" panose="02020603050405020304" pitchFamily="18" charset="0"/>
                <a:cs typeface="Times New Roman" panose="02020603050405020304" pitchFamily="18" charset="0"/>
              </a:rPr>
              <a:t> en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yüksek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aynı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zamanda</a:t>
            </a:r>
            <a:r>
              <a:rPr lang="de-DE" sz="1600" dirty="0">
                <a:solidFill>
                  <a:schemeClr val="accent1">
                    <a:lumMod val="75000"/>
                  </a:schemeClr>
                </a:solidFill>
                <a:latin typeface="Times New Roman" panose="02020603050405020304" pitchFamily="18" charset="0"/>
                <a:cs typeface="Times New Roman" panose="02020603050405020304" pitchFamily="18" charset="0"/>
              </a:rPr>
              <a:t> da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gelir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segmentinde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orta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üst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gelir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sınıfın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yoğunlaştığı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Manavkuyu</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bölgesinde</a:t>
            </a:r>
            <a:r>
              <a:rPr lang="de-DE" sz="1600" dirty="0">
                <a:solidFill>
                  <a:schemeClr val="accent1">
                    <a:lumMod val="75000"/>
                  </a:schemeClr>
                </a:solidFill>
                <a:latin typeface="Times New Roman" panose="02020603050405020304" pitchFamily="18" charset="0"/>
                <a:cs typeface="Times New Roman" panose="02020603050405020304" pitchFamily="18" charset="0"/>
              </a:rPr>
              <a:t> 2019/</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Eylül</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ayında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faaliyete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geçen</a:t>
            </a:r>
            <a:r>
              <a:rPr lang="de-DE" sz="1600" dirty="0">
                <a:solidFill>
                  <a:schemeClr val="accent1">
                    <a:lumMod val="75000"/>
                  </a:schemeClr>
                </a:solidFill>
                <a:latin typeface="Times New Roman" panose="02020603050405020304" pitchFamily="18" charset="0"/>
                <a:cs typeface="Times New Roman" panose="02020603050405020304" pitchFamily="18" charset="0"/>
              </a:rPr>
              <a:t> Galen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hastanesi</a:t>
            </a:r>
            <a:r>
              <a:rPr lang="de-DE" sz="1600" dirty="0">
                <a:solidFill>
                  <a:schemeClr val="accent1">
                    <a:lumMod val="75000"/>
                  </a:schemeClr>
                </a:solidFill>
                <a:latin typeface="Times New Roman" panose="02020603050405020304" pitchFamily="18" charset="0"/>
                <a:cs typeface="Times New Roman" panose="02020603050405020304" pitchFamily="18" charset="0"/>
              </a:rPr>
              <a:t> 9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kat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17.904 m</a:t>
            </a:r>
            <a:r>
              <a:rPr lang="de-DE" sz="1600" baseline="30000" dirty="0">
                <a:solidFill>
                  <a:schemeClr val="accent1">
                    <a:lumMod val="75000"/>
                  </a:schemeClr>
                </a:solidFill>
                <a:latin typeface="Times New Roman" panose="02020603050405020304" pitchFamily="18" charset="0"/>
                <a:cs typeface="Times New Roman" panose="02020603050405020304" pitchFamily="18" charset="0"/>
              </a:rPr>
              <a:t>2</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kapalı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alanı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toplam</a:t>
            </a:r>
            <a:r>
              <a:rPr lang="de-DE" sz="1600" dirty="0">
                <a:solidFill>
                  <a:schemeClr val="accent1">
                    <a:lumMod val="75000"/>
                  </a:schemeClr>
                </a:solidFill>
                <a:latin typeface="Times New Roman" panose="02020603050405020304" pitchFamily="18" charset="0"/>
                <a:cs typeface="Times New Roman" panose="02020603050405020304" pitchFamily="18" charset="0"/>
              </a:rPr>
              <a:t> 200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fiziki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yatak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kapasitesi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ile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grubun</a:t>
            </a:r>
            <a:r>
              <a:rPr lang="de-DE" sz="1600" dirty="0">
                <a:solidFill>
                  <a:schemeClr val="accent1">
                    <a:lumMod val="75000"/>
                  </a:schemeClr>
                </a:solidFill>
                <a:latin typeface="Times New Roman" panose="02020603050405020304" pitchFamily="18" charset="0"/>
                <a:cs typeface="Times New Roman" panose="02020603050405020304" pitchFamily="18" charset="0"/>
              </a:rPr>
              <a:t> en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büyük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hastanesidir</a:t>
            </a:r>
            <a:r>
              <a:rPr lang="de-DE" sz="1600" dirty="0">
                <a:solidFill>
                  <a:schemeClr val="accent1">
                    <a:lumMod val="75000"/>
                  </a:schemeClr>
                </a:solidFill>
                <a:latin typeface="Times New Roman" panose="02020603050405020304" pitchFamily="18" charset="0"/>
                <a:cs typeface="Times New Roman" panose="02020603050405020304" pitchFamily="18" charset="0"/>
              </a:rPr>
              <a:t>.</a:t>
            </a:r>
            <a:r>
              <a:rPr lang="tr-TR"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a:solidFill>
                  <a:schemeClr val="accent1">
                    <a:lumMod val="75000"/>
                  </a:schemeClr>
                </a:solidFill>
                <a:latin typeface="Times New Roman" panose="02020603050405020304" pitchFamily="18" charset="0"/>
                <a:cs typeface="Times New Roman" panose="02020603050405020304" pitchFamily="18" charset="0"/>
              </a:rPr>
              <a:t>6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ameliyathane</a:t>
            </a:r>
            <a:r>
              <a:rPr lang="de-DE" sz="1600" dirty="0">
                <a:solidFill>
                  <a:schemeClr val="accent1">
                    <a:lumMod val="75000"/>
                  </a:schemeClr>
                </a:solidFill>
                <a:latin typeface="Times New Roman" panose="02020603050405020304" pitchFamily="18" charset="0"/>
                <a:cs typeface="Times New Roman" panose="02020603050405020304" pitchFamily="18" charset="0"/>
              </a:rPr>
              <a:t>, 3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doğumhane</a:t>
            </a:r>
            <a:r>
              <a:rPr lang="de-DE" sz="1600" dirty="0">
                <a:solidFill>
                  <a:schemeClr val="accent1">
                    <a:lumMod val="75000"/>
                  </a:schemeClr>
                </a:solidFill>
                <a:latin typeface="Times New Roman" panose="02020603050405020304" pitchFamily="18" charset="0"/>
                <a:cs typeface="Times New Roman" panose="02020603050405020304" pitchFamily="18" charset="0"/>
              </a:rPr>
              <a:t>, 12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dahili</a:t>
            </a:r>
            <a:r>
              <a:rPr lang="de-DE" sz="1600" dirty="0">
                <a:solidFill>
                  <a:schemeClr val="accent1">
                    <a:lumMod val="75000"/>
                  </a:schemeClr>
                </a:solidFill>
                <a:latin typeface="Times New Roman" panose="02020603050405020304" pitchFamily="18" charset="0"/>
                <a:cs typeface="Times New Roman" panose="02020603050405020304" pitchFamily="18" charset="0"/>
              </a:rPr>
              <a:t>/</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cerrahi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yoğun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bakım</a:t>
            </a:r>
            <a:r>
              <a:rPr lang="de-DE" sz="1600" dirty="0">
                <a:solidFill>
                  <a:schemeClr val="accent1">
                    <a:lumMod val="75000"/>
                  </a:schemeClr>
                </a:solidFill>
                <a:latin typeface="Times New Roman" panose="02020603050405020304" pitchFamily="18" charset="0"/>
                <a:cs typeface="Times New Roman" panose="02020603050405020304" pitchFamily="18" charset="0"/>
              </a:rPr>
              <a:t>, 6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koroner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yoğun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bakım</a:t>
            </a:r>
            <a:r>
              <a:rPr lang="de-DE" sz="1600" dirty="0">
                <a:solidFill>
                  <a:schemeClr val="accent1">
                    <a:lumMod val="75000"/>
                  </a:schemeClr>
                </a:solidFill>
                <a:latin typeface="Times New Roman" panose="02020603050405020304" pitchFamily="18" charset="0"/>
                <a:cs typeface="Times New Roman" panose="02020603050405020304" pitchFamily="18" charset="0"/>
              </a:rPr>
              <a:t>, 31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yeni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doğan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yoğun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bakım</a:t>
            </a:r>
            <a:r>
              <a:rPr lang="de-DE" sz="1600" dirty="0">
                <a:solidFill>
                  <a:schemeClr val="accent1">
                    <a:lumMod val="75000"/>
                  </a:schemeClr>
                </a:solidFill>
                <a:latin typeface="Times New Roman" panose="02020603050405020304" pitchFamily="18" charset="0"/>
                <a:cs typeface="Times New Roman" panose="02020603050405020304" pitchFamily="18" charset="0"/>
              </a:rPr>
              <a:t>, 10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pandemi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erişkin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yoğun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bakım</a:t>
            </a:r>
            <a:r>
              <a:rPr lang="de-DE" sz="1600" dirty="0">
                <a:solidFill>
                  <a:schemeClr val="accent1">
                    <a:lumMod val="75000"/>
                  </a:schemeClr>
                </a:solidFill>
                <a:latin typeface="Times New Roman" panose="02020603050405020304" pitchFamily="18" charset="0"/>
                <a:cs typeface="Times New Roman" panose="02020603050405020304" pitchFamily="18" charset="0"/>
              </a:rPr>
              <a:t>, 10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gözlem</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yatağı</a:t>
            </a:r>
            <a:r>
              <a:rPr lang="de-DE" sz="1600" dirty="0">
                <a:solidFill>
                  <a:schemeClr val="accent1">
                    <a:lumMod val="75000"/>
                  </a:schemeClr>
                </a:solidFill>
                <a:latin typeface="Times New Roman" panose="02020603050405020304" pitchFamily="18" charset="0"/>
                <a:cs typeface="Times New Roman" panose="02020603050405020304" pitchFamily="18" charset="0"/>
              </a:rPr>
              <a:t>, 51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adet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rutin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yatağı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olmak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üzere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toplam</a:t>
            </a:r>
            <a:r>
              <a:rPr lang="de-DE" sz="1600" dirty="0">
                <a:solidFill>
                  <a:schemeClr val="accent1">
                    <a:lumMod val="75000"/>
                  </a:schemeClr>
                </a:solidFill>
                <a:latin typeface="Times New Roman" panose="02020603050405020304" pitchFamily="18" charset="0"/>
                <a:cs typeface="Times New Roman" panose="02020603050405020304" pitchFamily="18" charset="0"/>
              </a:rPr>
              <a:t> 110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fiili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yatak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kapasitesi</a:t>
            </a:r>
            <a:r>
              <a:rPr lang="de-DE" sz="1600" dirty="0">
                <a:solidFill>
                  <a:schemeClr val="accent1">
                    <a:lumMod val="75000"/>
                  </a:schemeClr>
                </a:solidFill>
                <a:latin typeface="Times New Roman" panose="02020603050405020304" pitchFamily="18" charset="0"/>
                <a:cs typeface="Times New Roman" panose="02020603050405020304" pitchFamily="18" charset="0"/>
              </a:rPr>
              <a:t>, 18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yataklı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fizik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tedavi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rehabilitasyon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merkezi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radyolojik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görüntüleme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merkezi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inme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merkezi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endoskopi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ünitesi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ile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hizmet</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vermektedir</a:t>
            </a:r>
            <a:r>
              <a:rPr lang="de-DE" sz="1600" dirty="0">
                <a:solidFill>
                  <a:schemeClr val="accent1">
                    <a:lumMod val="75000"/>
                  </a:schemeClr>
                </a:solidFill>
                <a:latin typeface="Times New Roman" panose="02020603050405020304" pitchFamily="18" charset="0"/>
                <a:cs typeface="Times New Roman" panose="02020603050405020304" pitchFamily="18" charset="0"/>
              </a:rPr>
              <a:t>.</a:t>
            </a:r>
            <a:endParaRPr lang="tr-TR" sz="16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de-DE" sz="1600" dirty="0">
                <a:solidFill>
                  <a:schemeClr val="accent1">
                    <a:lumMod val="75000"/>
                  </a:schemeClr>
                </a:solidFill>
                <a:latin typeface="Times New Roman" panose="02020603050405020304" pitchFamily="18" charset="0"/>
                <a:cs typeface="Times New Roman" panose="02020603050405020304" pitchFamily="18" charset="0"/>
              </a:rPr>
              <a:t> </a:t>
            </a:r>
            <a:endParaRPr lang="tr-TR" sz="16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de-DE" sz="1600" dirty="0" err="1">
                <a:solidFill>
                  <a:schemeClr val="accent1">
                    <a:lumMod val="75000"/>
                  </a:schemeClr>
                </a:solidFill>
                <a:latin typeface="Times New Roman" panose="02020603050405020304" pitchFamily="18" charset="0"/>
                <a:cs typeface="Times New Roman" panose="02020603050405020304" pitchFamily="18" charset="0"/>
              </a:rPr>
              <a:t>Grup'un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bu</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hastanesi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yeni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ve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gelişmekte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olan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dolayısıyla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hala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faaliyetlerini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genişletme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aşamasındaki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bir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hastanedir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Bu</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bağlamda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Nükleer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Tıp</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birimi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gerekli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izinler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alınarak</a:t>
            </a:r>
            <a:r>
              <a:rPr lang="de-DE" sz="1600" dirty="0">
                <a:solidFill>
                  <a:schemeClr val="accent1">
                    <a:lumMod val="75000"/>
                  </a:schemeClr>
                </a:solidFill>
                <a:latin typeface="Times New Roman" panose="02020603050405020304" pitchFamily="18" charset="0"/>
                <a:cs typeface="Times New Roman" panose="02020603050405020304" pitchFamily="18" charset="0"/>
              </a:rPr>
              <a:t> 2021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yılının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ilk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çeyreği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içerisinde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faaliyetler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kapsamına</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girmiştir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Nükleer</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tıp</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laboratuvarının</a:t>
            </a:r>
            <a:r>
              <a:rPr lang="de-DE" sz="1600" dirty="0">
                <a:solidFill>
                  <a:schemeClr val="accent1">
                    <a:lumMod val="75000"/>
                  </a:schemeClr>
                </a:solidFill>
                <a:latin typeface="Times New Roman" panose="02020603050405020304" pitchFamily="18" charset="0"/>
                <a:cs typeface="Times New Roman" panose="02020603050405020304" pitchFamily="18" charset="0"/>
              </a:rPr>
              <a:t> 2021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cirosu</a:t>
            </a:r>
            <a:r>
              <a:rPr lang="de-DE" sz="1600" dirty="0">
                <a:solidFill>
                  <a:schemeClr val="accent1">
                    <a:lumMod val="75000"/>
                  </a:schemeClr>
                </a:solidFill>
                <a:latin typeface="Times New Roman" panose="02020603050405020304" pitchFamily="18" charset="0"/>
                <a:cs typeface="Times New Roman" panose="02020603050405020304" pitchFamily="18" charset="0"/>
              </a:rPr>
              <a:t> 5,2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milyon</a:t>
            </a:r>
            <a:r>
              <a:rPr lang="de-DE" sz="1600" dirty="0">
                <a:solidFill>
                  <a:schemeClr val="accent1">
                    <a:lumMod val="75000"/>
                  </a:schemeClr>
                </a:solidFill>
                <a:latin typeface="Times New Roman" panose="02020603050405020304" pitchFamily="18" charset="0"/>
                <a:cs typeface="Times New Roman" panose="02020603050405020304" pitchFamily="18" charset="0"/>
              </a:rPr>
              <a:t> TL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ile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toplam</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cirodan</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aldığı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pay</a:t>
            </a:r>
            <a:r>
              <a:rPr lang="de-DE" sz="1600" dirty="0">
                <a:solidFill>
                  <a:schemeClr val="accent1">
                    <a:lumMod val="75000"/>
                  </a:schemeClr>
                </a:solidFill>
                <a:latin typeface="Times New Roman" panose="02020603050405020304" pitchFamily="18" charset="0"/>
                <a:cs typeface="Times New Roman" panose="02020603050405020304" pitchFamily="18" charset="0"/>
              </a:rPr>
              <a:t> %1,71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seviyesine</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ulaşmıştır.Aynı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zamanda</a:t>
            </a:r>
            <a:r>
              <a:rPr lang="de-DE" sz="1600" dirty="0">
                <a:solidFill>
                  <a:schemeClr val="accent1">
                    <a:lumMod val="75000"/>
                  </a:schemeClr>
                </a:solidFill>
                <a:latin typeface="Times New Roman" panose="02020603050405020304" pitchFamily="18" charset="0"/>
                <a:cs typeface="Times New Roman" panose="02020603050405020304" pitchFamily="18" charset="0"/>
              </a:rPr>
              <a:t> Galen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Hastanesi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Uluslararası</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Sağlık</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Turizmi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Yetki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Belgesi</a:t>
            </a:r>
            <a:r>
              <a:rPr lang="de-DE" sz="1600" dirty="0">
                <a:solidFill>
                  <a:schemeClr val="accent1">
                    <a:lumMod val="75000"/>
                  </a:schemeClr>
                </a:solidFill>
                <a:latin typeface="Times New Roman" panose="02020603050405020304" pitchFamily="18" charset="0"/>
                <a:cs typeface="Times New Roman" panose="02020603050405020304" pitchFamily="18" charset="0"/>
              </a:rPr>
              <a:t>” </a:t>
            </a:r>
            <a:r>
              <a:rPr lang="de-DE" sz="1600" dirty="0" err="1">
                <a:solidFill>
                  <a:schemeClr val="accent1">
                    <a:lumMod val="75000"/>
                  </a:schemeClr>
                </a:solidFill>
                <a:latin typeface="Times New Roman" panose="02020603050405020304" pitchFamily="18" charset="0"/>
                <a:cs typeface="Times New Roman" panose="02020603050405020304" pitchFamily="18" charset="0"/>
              </a:rPr>
              <a:t>sahibidir</a:t>
            </a:r>
            <a:r>
              <a:rPr lang="de-DE" sz="1600" dirty="0">
                <a:solidFill>
                  <a:schemeClr val="accent1">
                    <a:lumMod val="75000"/>
                  </a:schemeClr>
                </a:solidFill>
                <a:latin typeface="Times New Roman" panose="02020603050405020304" pitchFamily="18" charset="0"/>
                <a:cs typeface="Times New Roman" panose="02020603050405020304" pitchFamily="18" charset="0"/>
              </a:rPr>
              <a:t>.</a:t>
            </a:r>
            <a:endParaRPr lang="tr-TR" sz="16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9" name="Resim 3">
            <a:extLst>
              <a:ext uri="{FF2B5EF4-FFF2-40B4-BE49-F238E27FC236}">
                <a16:creationId xmlns:a16="http://schemas.microsoft.com/office/drawing/2014/main" id="{F728A8E5-8A42-2E33-BCF2-4BBCB1BD3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545" y="620688"/>
            <a:ext cx="2045871" cy="259283"/>
          </a:xfrm>
          <a:prstGeom prst="rect">
            <a:avLst/>
          </a:prstGeom>
        </p:spPr>
      </p:pic>
    </p:spTree>
    <p:extLst>
      <p:ext uri="{BB962C8B-B14F-4D97-AF65-F5344CB8AC3E}">
        <p14:creationId xmlns:p14="http://schemas.microsoft.com/office/powerpoint/2010/main" val="3104203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{AB2AF891-4C82-0E45-A527-2BA8C5890311}tf10001063</Template>
  <TotalTime>8715</TotalTime>
  <Words>1505</Words>
  <Application>Microsoft Office PowerPoint</Application>
  <PresentationFormat>Ekran Gösterisi (4:3)</PresentationFormat>
  <Paragraphs>263</Paragraphs>
  <Slides>20</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Arial</vt:lpstr>
      <vt:lpstr>Baskerville</vt:lpstr>
      <vt:lpstr>Calibri</vt:lpstr>
      <vt:lpstr>MS Mincho</vt:lpstr>
      <vt:lpstr>Tahoma</vt:lpstr>
      <vt:lpstr>Times New Roman</vt:lpstr>
      <vt:lpstr>Wingdings</vt:lpstr>
      <vt:lpstr>Office Theme</vt:lpstr>
      <vt:lpstr>Halka Arz Sunum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Engin.Kurun</cp:lastModifiedBy>
  <cp:revision>558</cp:revision>
  <dcterms:created xsi:type="dcterms:W3CDTF">2016-09-24T12:25:19Z</dcterms:created>
  <dcterms:modified xsi:type="dcterms:W3CDTF">2023-01-01T15:26:05Z</dcterms:modified>
</cp:coreProperties>
</file>